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ec6d52d9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ec6d52d9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3ec6d52d94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3ec6d52d94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ec6d52d94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3ec6d52d94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3ec6d52d94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3ec6d52d94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3ec6d52d94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3ec6d52d94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3ec6d52d94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3ec6d52d94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ec6d52d94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3ec6d52d94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3ec6d52d94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3ec6d52d94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3ec6d52d94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3ec6d52d94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3ec6d52d94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3ec6d52d94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ec6d52d94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3ec6d52d94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ec6d52d94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ec6d52d94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3ec6d52d94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3ec6d52d94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3ec6d52d94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3ec6d52d94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3ec6d52d94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3ec6d52d94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3ec6d52d9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3ec6d52d9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3ec6d52d94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3ec6d52d94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3ec6d52d94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3ec6d52d94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3ec6d52d94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3ec6d52d94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3ec6d52d9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3ec6d52d9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3ec6d52d94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3ec6d52d9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3ec6d52d94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13ec6d52d94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3ec6d52d94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3ec6d52d94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3ec6d52d94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13ec6d52d9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3ec6d52d9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13ec6d52d9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3ec6d52d9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3ec6d52d9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3ec6d52d94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13ec6d52d94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13ec6d52d94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13ec6d52d94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3ec6d52d94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3ec6d52d94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13ec6d52d94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13ec6d52d94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ec6d52d94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3ec6d52d94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3ec6d52d94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3ec6d52d94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ec6d52d94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3ec6d52d94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ec6d52d94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3ec6d52d94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ec6d52d94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3ec6d52d94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3ec6d52d94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3ec6d52d94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 Creed:</a:t>
            </a:r>
            <a:endParaRPr b="1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1975" y="0"/>
            <a:ext cx="920597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ctrTitle"/>
          </p:nvPr>
        </p:nvSpPr>
        <p:spPr>
          <a:xfrm>
            <a:off x="373650" y="2968050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National Program Student Body?</a:t>
            </a:r>
            <a:endParaRPr b="1" sz="3900"/>
          </a:p>
        </p:txBody>
      </p:sp>
      <p:sp>
        <p:nvSpPr>
          <p:cNvPr id="118" name="Google Shape;118;p22"/>
          <p:cNvSpPr txBox="1"/>
          <p:nvPr>
            <p:ph idx="1" type="subTitle"/>
          </p:nvPr>
        </p:nvSpPr>
        <p:spPr>
          <a:xfrm>
            <a:off x="4846075" y="1902175"/>
            <a:ext cx="3998700" cy="12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Student Body is the healthy you, the fit you, the real you, and the </a:t>
            </a:r>
            <a:r>
              <a:rPr lang="en">
                <a:solidFill>
                  <a:schemeClr val="dk1"/>
                </a:solidFill>
              </a:rPr>
              <a:t>resilient</a:t>
            </a:r>
            <a:r>
              <a:rPr lang="en">
                <a:solidFill>
                  <a:schemeClr val="dk1"/>
                </a:solidFill>
              </a:rPr>
              <a:t> you.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ctrTitle"/>
          </p:nvPr>
        </p:nvSpPr>
        <p:spPr>
          <a:xfrm>
            <a:off x="336475" y="2968050"/>
            <a:ext cx="3604800" cy="7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National Program Stand Up?</a:t>
            </a:r>
            <a:endParaRPr b="1" sz="3900"/>
          </a:p>
        </p:txBody>
      </p:sp>
      <p:sp>
        <p:nvSpPr>
          <p:cNvPr id="125" name="Google Shape;125;p23"/>
          <p:cNvSpPr txBox="1"/>
          <p:nvPr>
            <p:ph idx="1" type="subTitle"/>
          </p:nvPr>
        </p:nvSpPr>
        <p:spPr>
          <a:xfrm>
            <a:off x="4846075" y="1871425"/>
            <a:ext cx="3998700" cy="163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Stand up guides members to develop, plan, carry out, and evaluate advocacy activities to </a:t>
            </a:r>
            <a:r>
              <a:rPr lang="en">
                <a:solidFill>
                  <a:schemeClr val="dk1"/>
                </a:solidFill>
              </a:rPr>
              <a:t>improve</a:t>
            </a:r>
            <a:r>
              <a:rPr lang="en">
                <a:solidFill>
                  <a:schemeClr val="dk1"/>
                </a:solidFill>
              </a:rPr>
              <a:t> the quality of life in their communities.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ctrTitle"/>
          </p:nvPr>
        </p:nvSpPr>
        <p:spPr>
          <a:xfrm>
            <a:off x="386050" y="2856800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National Program Community Service?</a:t>
            </a:r>
            <a:endParaRPr b="1" sz="3900"/>
          </a:p>
        </p:txBody>
      </p:sp>
      <p:sp>
        <p:nvSpPr>
          <p:cNvPr id="132" name="Google Shape;132;p24"/>
          <p:cNvSpPr txBox="1"/>
          <p:nvPr>
            <p:ph idx="1" type="subTitle"/>
          </p:nvPr>
        </p:nvSpPr>
        <p:spPr>
          <a:xfrm>
            <a:off x="4846075" y="2175450"/>
            <a:ext cx="3998700" cy="13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Community Service focuses on projects that improve the quality of life in student’s communities.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ctrTitle"/>
          </p:nvPr>
        </p:nvSpPr>
        <p:spPr>
          <a:xfrm>
            <a:off x="361275" y="2571750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National Program FACTS?</a:t>
            </a:r>
            <a:endParaRPr b="1" sz="3900"/>
          </a:p>
        </p:txBody>
      </p:sp>
      <p:sp>
        <p:nvSpPr>
          <p:cNvPr id="139" name="Google Shape;139;p25"/>
          <p:cNvSpPr txBox="1"/>
          <p:nvPr>
            <p:ph idx="1" type="subTitle"/>
          </p:nvPr>
        </p:nvSpPr>
        <p:spPr>
          <a:xfrm>
            <a:off x="4846075" y="2175450"/>
            <a:ext cx="3998700" cy="12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FACTS is a program in which young people strive to save </a:t>
            </a:r>
            <a:r>
              <a:rPr lang="en">
                <a:solidFill>
                  <a:schemeClr val="dk1"/>
                </a:solidFill>
              </a:rPr>
              <a:t>lives through sober driving, seat belt use, and safe driving habits.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ctrTitle"/>
          </p:nvPr>
        </p:nvSpPr>
        <p:spPr>
          <a:xfrm>
            <a:off x="497600" y="2968050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month is National FCCLA week in?</a:t>
            </a:r>
            <a:endParaRPr b="1" sz="3900"/>
          </a:p>
        </p:txBody>
      </p:sp>
      <p:sp>
        <p:nvSpPr>
          <p:cNvPr id="146" name="Google Shape;146;p26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February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-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does white represent?</a:t>
            </a:r>
            <a:endParaRPr b="1" sz="3900"/>
          </a:p>
        </p:txBody>
      </p:sp>
      <p:sp>
        <p:nvSpPr>
          <p:cNvPr id="153" name="Google Shape;153;p27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Sincerity of purpose and </a:t>
            </a:r>
            <a:r>
              <a:rPr lang="en">
                <a:solidFill>
                  <a:schemeClr val="dk1"/>
                </a:solidFill>
              </a:rPr>
              <a:t>integrity of action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8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region is Montana apart of?</a:t>
            </a:r>
            <a:endParaRPr b="1" sz="3900"/>
          </a:p>
        </p:txBody>
      </p:sp>
      <p:sp>
        <p:nvSpPr>
          <p:cNvPr id="160" name="Google Shape;160;p28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Pacific Region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61" name="Google Shape;16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-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ctrTitle"/>
          </p:nvPr>
        </p:nvSpPr>
        <p:spPr>
          <a:xfrm>
            <a:off x="373650" y="2968050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does the </a:t>
            </a:r>
            <a:r>
              <a:rPr b="1" lang="en" sz="3900"/>
              <a:t>ellipse</a:t>
            </a:r>
            <a:r>
              <a:rPr b="1" lang="en" sz="3900"/>
              <a:t> are the FCCLA emblem symbolize?</a:t>
            </a:r>
            <a:endParaRPr b="1" sz="3900"/>
          </a:p>
        </p:txBody>
      </p:sp>
      <p:sp>
        <p:nvSpPr>
          <p:cNvPr id="167" name="Google Shape;167;p29"/>
          <p:cNvSpPr txBox="1"/>
          <p:nvPr>
            <p:ph idx="1" type="subTitle"/>
          </p:nvPr>
        </p:nvSpPr>
        <p:spPr>
          <a:xfrm>
            <a:off x="4858650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It embodies an active organization that moves towards new arenas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68" name="Google Shape;16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0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does CTSO stand for?</a:t>
            </a:r>
            <a:endParaRPr b="1" sz="3900"/>
          </a:p>
        </p:txBody>
      </p:sp>
      <p:sp>
        <p:nvSpPr>
          <p:cNvPr id="174" name="Google Shape;174;p30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Career and Technical Student Organization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75" name="Google Shape;17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9425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1"/>
          <p:cNvSpPr txBox="1"/>
          <p:nvPr>
            <p:ph type="ctrTitle"/>
          </p:nvPr>
        </p:nvSpPr>
        <p:spPr>
          <a:xfrm>
            <a:off x="423250" y="2968050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Which school subject area is the foundation for FCCLA?</a:t>
            </a:r>
            <a:endParaRPr b="1" sz="3900"/>
          </a:p>
        </p:txBody>
      </p:sp>
      <p:sp>
        <p:nvSpPr>
          <p:cNvPr id="181" name="Google Shape;181;p31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Family and Consumer Sciences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82" name="Google Shape;18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9425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2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are the 4 principles are Parli Pro?</a:t>
            </a:r>
            <a:endParaRPr b="1" sz="3900"/>
          </a:p>
        </p:txBody>
      </p:sp>
      <p:sp>
        <p:nvSpPr>
          <p:cNvPr id="188" name="Google Shape;188;p32"/>
          <p:cNvSpPr txBox="1"/>
          <p:nvPr>
            <p:ph idx="1" type="subTitle"/>
          </p:nvPr>
        </p:nvSpPr>
        <p:spPr>
          <a:xfrm>
            <a:off x="4858650" y="1667300"/>
            <a:ext cx="3998700" cy="21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36639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Courtesy</a:t>
            </a:r>
            <a:r>
              <a:rPr lang="en">
                <a:solidFill>
                  <a:schemeClr val="dk1"/>
                </a:solidFill>
              </a:rPr>
              <a:t> and Justice for all</a:t>
            </a:r>
            <a:endParaRPr>
              <a:solidFill>
                <a:schemeClr val="dk1"/>
              </a:solidFill>
            </a:endParaRPr>
          </a:p>
          <a:p>
            <a:pPr indent="-36639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One item of business at a time</a:t>
            </a:r>
            <a:endParaRPr>
              <a:solidFill>
                <a:schemeClr val="dk1"/>
              </a:solidFill>
            </a:endParaRPr>
          </a:p>
          <a:p>
            <a:pPr indent="-36639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The minority MUST be heard</a:t>
            </a:r>
            <a:endParaRPr>
              <a:solidFill>
                <a:schemeClr val="dk1"/>
              </a:solidFill>
            </a:endParaRPr>
          </a:p>
          <a:p>
            <a:pPr indent="-366395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The majority MUST prevail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89" name="Google Shape;18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2022-2023 National Theme?</a:t>
            </a:r>
            <a:endParaRPr b="1" sz="3900"/>
          </a:p>
        </p:txBody>
      </p:sp>
      <p:sp>
        <p:nvSpPr>
          <p:cNvPr id="195" name="Google Shape;195;p33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IncREDible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96" name="Google Shape;19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-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does red stand for?</a:t>
            </a:r>
            <a:endParaRPr b="1" sz="3900"/>
          </a:p>
        </p:txBody>
      </p:sp>
      <p:sp>
        <p:nvSpPr>
          <p:cNvPr id="202" name="Google Shape;202;p34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Strength, courage, and determination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03" name="Google Shape;20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5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motto?</a:t>
            </a:r>
            <a:endParaRPr b="1" sz="3900"/>
          </a:p>
        </p:txBody>
      </p:sp>
      <p:sp>
        <p:nvSpPr>
          <p:cNvPr id="209" name="Google Shape;209;p35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Towards New Horizons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10" name="Google Shape;210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9425" y="-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6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Where will NLC be held in 2023?</a:t>
            </a:r>
            <a:endParaRPr b="1" sz="3900"/>
          </a:p>
        </p:txBody>
      </p:sp>
      <p:sp>
        <p:nvSpPr>
          <p:cNvPr id="216" name="Google Shape;216;p36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Denver, Colorado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17" name="Google Shape;21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7"/>
          <p:cNvSpPr txBox="1"/>
          <p:nvPr>
            <p:ph type="ctrTitle"/>
          </p:nvPr>
        </p:nvSpPr>
        <p:spPr>
          <a:xfrm>
            <a:off x="472825" y="35322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/>
              <a:t>True or False: FCCLA is the only National Career and Technical Student Organization with </a:t>
            </a:r>
            <a:r>
              <a:rPr b="1" lang="en" sz="2900" u="sng"/>
              <a:t>career development</a:t>
            </a:r>
            <a:r>
              <a:rPr b="1" lang="en" sz="2900"/>
              <a:t> as the center focus?</a:t>
            </a:r>
            <a:endParaRPr b="1" sz="2900"/>
          </a:p>
        </p:txBody>
      </p:sp>
      <p:sp>
        <p:nvSpPr>
          <p:cNvPr id="223" name="Google Shape;223;p37"/>
          <p:cNvSpPr txBox="1"/>
          <p:nvPr>
            <p:ph idx="1" type="subTitle"/>
          </p:nvPr>
        </p:nvSpPr>
        <p:spPr>
          <a:xfrm>
            <a:off x="4846075" y="2175450"/>
            <a:ext cx="3998700" cy="13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False: Family is the center focus, and the only one in a Career and Technical Student Organization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24" name="Google Shape;224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8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are the Steps of the Planning Process?</a:t>
            </a:r>
            <a:endParaRPr b="1" sz="3900"/>
          </a:p>
        </p:txBody>
      </p:sp>
      <p:sp>
        <p:nvSpPr>
          <p:cNvPr id="230" name="Google Shape;230;p38"/>
          <p:cNvSpPr txBox="1"/>
          <p:nvPr>
            <p:ph idx="1" type="subTitle"/>
          </p:nvPr>
        </p:nvSpPr>
        <p:spPr>
          <a:xfrm>
            <a:off x="4870850" y="1298425"/>
            <a:ext cx="3998700" cy="322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">
                <a:solidFill>
                  <a:schemeClr val="dk1"/>
                </a:solidFill>
              </a:rPr>
              <a:t>Identify Concerns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">
                <a:solidFill>
                  <a:schemeClr val="dk1"/>
                </a:solidFill>
              </a:rPr>
              <a:t>Set a Goal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">
                <a:solidFill>
                  <a:schemeClr val="dk1"/>
                </a:solidFill>
              </a:rPr>
              <a:t>Form a Plan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">
                <a:solidFill>
                  <a:schemeClr val="dk1"/>
                </a:solidFill>
              </a:rPr>
              <a:t>Act</a:t>
            </a:r>
            <a:endParaRPr>
              <a:solidFill>
                <a:schemeClr val="dk1"/>
              </a:solidFill>
            </a:endParaRPr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en">
                <a:solidFill>
                  <a:schemeClr val="dk1"/>
                </a:solidFill>
              </a:rPr>
              <a:t>Follow Up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31" name="Google Shape;231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42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9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FCCLA tagline?</a:t>
            </a:r>
            <a:endParaRPr b="1" sz="3900"/>
          </a:p>
        </p:txBody>
      </p:sp>
      <p:sp>
        <p:nvSpPr>
          <p:cNvPr id="237" name="Google Shape;237;p39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Ultimate Leadership Experience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38" name="Google Shape;238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0"/>
          <p:cNvSpPr txBox="1"/>
          <p:nvPr>
            <p:ph type="ctrTitle"/>
          </p:nvPr>
        </p:nvSpPr>
        <p:spPr>
          <a:xfrm>
            <a:off x="386050" y="2801050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does the STAR </a:t>
            </a:r>
            <a:r>
              <a:rPr b="1" lang="en" sz="3900"/>
              <a:t>acronym</a:t>
            </a:r>
            <a:r>
              <a:rPr b="1" lang="en" sz="3900"/>
              <a:t> mean</a:t>
            </a:r>
            <a:endParaRPr b="1" sz="3900"/>
          </a:p>
        </p:txBody>
      </p:sp>
      <p:sp>
        <p:nvSpPr>
          <p:cNvPr id="244" name="Google Shape;244;p40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Students Taking Action with Recognition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45" name="Google Shape;24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1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are the FCCLA colors?</a:t>
            </a:r>
            <a:endParaRPr b="1" sz="3900"/>
          </a:p>
        </p:txBody>
      </p:sp>
      <p:sp>
        <p:nvSpPr>
          <p:cNvPr id="251" name="Google Shape;251;p41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Red and White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52" name="Google Shape;252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are the FCCLA colors?</a:t>
            </a:r>
            <a:endParaRPr b="1" sz="3900"/>
          </a:p>
        </p:txBody>
      </p:sp>
      <p:sp>
        <p:nvSpPr>
          <p:cNvPr id="69" name="Google Shape;69;p15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Red and White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2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does FCCLA stand for?</a:t>
            </a:r>
            <a:endParaRPr b="1" sz="3900"/>
          </a:p>
        </p:txBody>
      </p:sp>
      <p:sp>
        <p:nvSpPr>
          <p:cNvPr id="258" name="Google Shape;258;p42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Family Career and </a:t>
            </a:r>
            <a:r>
              <a:rPr lang="en">
                <a:solidFill>
                  <a:schemeClr val="dk1"/>
                </a:solidFill>
              </a:rPr>
              <a:t>Community</a:t>
            </a:r>
            <a:r>
              <a:rPr lang="en">
                <a:solidFill>
                  <a:schemeClr val="dk1"/>
                </a:solidFill>
              </a:rPr>
              <a:t> Leaders of America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59" name="Google Shape;259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-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3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When wanting to make a motion, you say…</a:t>
            </a:r>
            <a:endParaRPr b="1" sz="3900"/>
          </a:p>
        </p:txBody>
      </p:sp>
      <p:sp>
        <p:nvSpPr>
          <p:cNvPr id="265" name="Google Shape;265;p43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 move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66" name="Google Shape;266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4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How many purposes are there?</a:t>
            </a:r>
            <a:endParaRPr b="1" sz="3900"/>
          </a:p>
        </p:txBody>
      </p:sp>
      <p:sp>
        <p:nvSpPr>
          <p:cNvPr id="272" name="Google Shape;272;p44"/>
          <p:cNvSpPr txBox="1"/>
          <p:nvPr>
            <p:ph idx="1" type="subTitle"/>
          </p:nvPr>
        </p:nvSpPr>
        <p:spPr>
          <a:xfrm>
            <a:off x="4858650" y="341125"/>
            <a:ext cx="3998700" cy="46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8 </a:t>
            </a:r>
            <a:endParaRPr>
              <a:solidFill>
                <a:schemeClr val="dk1"/>
              </a:solidFill>
            </a:endParaRPr>
          </a:p>
          <a:p>
            <a:pPr indent="-32639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To provide opportunities for personal development and </a:t>
            </a:r>
            <a:r>
              <a:rPr lang="en">
                <a:solidFill>
                  <a:schemeClr val="dk1"/>
                </a:solidFill>
              </a:rPr>
              <a:t>preparation</a:t>
            </a:r>
            <a:r>
              <a:rPr lang="en">
                <a:solidFill>
                  <a:schemeClr val="dk1"/>
                </a:solidFill>
              </a:rPr>
              <a:t> for adult life</a:t>
            </a:r>
            <a:endParaRPr>
              <a:solidFill>
                <a:schemeClr val="dk1"/>
              </a:solidFill>
            </a:endParaRPr>
          </a:p>
          <a:p>
            <a:pPr indent="-32639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To strengthen the function of the family as the basic unit of society</a:t>
            </a:r>
            <a:endParaRPr>
              <a:solidFill>
                <a:schemeClr val="dk1"/>
              </a:solidFill>
            </a:endParaRPr>
          </a:p>
          <a:p>
            <a:pPr indent="-32639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To encourage democracy through cooperative action in the home and community</a:t>
            </a:r>
            <a:endParaRPr>
              <a:solidFill>
                <a:schemeClr val="dk1"/>
              </a:solidFill>
            </a:endParaRPr>
          </a:p>
          <a:p>
            <a:pPr indent="-32639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To encourage individual and group </a:t>
            </a:r>
            <a:r>
              <a:rPr lang="en">
                <a:solidFill>
                  <a:schemeClr val="dk1"/>
                </a:solidFill>
              </a:rPr>
              <a:t>involvement</a:t>
            </a:r>
            <a:r>
              <a:rPr lang="en">
                <a:solidFill>
                  <a:schemeClr val="dk1"/>
                </a:solidFill>
              </a:rPr>
              <a:t> in helping achieve global cooperation and harmony</a:t>
            </a:r>
            <a:endParaRPr>
              <a:solidFill>
                <a:schemeClr val="dk1"/>
              </a:solidFill>
            </a:endParaRPr>
          </a:p>
          <a:p>
            <a:pPr indent="-32639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To promote greater understanding between youth and adults</a:t>
            </a:r>
            <a:endParaRPr>
              <a:solidFill>
                <a:schemeClr val="dk1"/>
              </a:solidFill>
            </a:endParaRPr>
          </a:p>
          <a:p>
            <a:pPr indent="-32639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To provide opportunities for making </a:t>
            </a:r>
            <a:r>
              <a:rPr lang="en">
                <a:solidFill>
                  <a:schemeClr val="dk1"/>
                </a:solidFill>
              </a:rPr>
              <a:t>decisions</a:t>
            </a:r>
            <a:r>
              <a:rPr lang="en">
                <a:solidFill>
                  <a:schemeClr val="dk1"/>
                </a:solidFill>
              </a:rPr>
              <a:t> and for assuming responsibility</a:t>
            </a:r>
            <a:endParaRPr>
              <a:solidFill>
                <a:schemeClr val="dk1"/>
              </a:solidFill>
            </a:endParaRPr>
          </a:p>
          <a:p>
            <a:pPr indent="-32639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To prepare for the multiple roles of men and </a:t>
            </a:r>
            <a:r>
              <a:rPr lang="en">
                <a:solidFill>
                  <a:schemeClr val="dk1"/>
                </a:solidFill>
              </a:rPr>
              <a:t>women</a:t>
            </a:r>
            <a:r>
              <a:rPr lang="en">
                <a:solidFill>
                  <a:schemeClr val="dk1"/>
                </a:solidFill>
              </a:rPr>
              <a:t> in today’s society</a:t>
            </a:r>
            <a:endParaRPr>
              <a:solidFill>
                <a:schemeClr val="dk1"/>
              </a:solidFill>
            </a:endParaRPr>
          </a:p>
          <a:p>
            <a:pPr indent="-32639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To promote family and consumer science education and related occupations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73" name="Google Shape;273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-66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5"/>
          <p:cNvSpPr txBox="1"/>
          <p:nvPr>
            <p:ph type="ctrTitle"/>
          </p:nvPr>
        </p:nvSpPr>
        <p:spPr>
          <a:xfrm>
            <a:off x="386050" y="23176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FCCLA flower?</a:t>
            </a:r>
            <a:endParaRPr b="1" sz="3900"/>
          </a:p>
        </p:txBody>
      </p:sp>
      <p:sp>
        <p:nvSpPr>
          <p:cNvPr id="279" name="Google Shape;279;p45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Red Rose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80" name="Google Shape;280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6"/>
          <p:cNvSpPr txBox="1"/>
          <p:nvPr>
            <p:ph type="ctrTitle"/>
          </p:nvPr>
        </p:nvSpPr>
        <p:spPr>
          <a:xfrm>
            <a:off x="423250" y="265232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National FCCLA website?</a:t>
            </a:r>
            <a:endParaRPr b="1" sz="3900"/>
          </a:p>
        </p:txBody>
      </p:sp>
      <p:sp>
        <p:nvSpPr>
          <p:cNvPr id="286" name="Google Shape;286;p46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www.fcclainc.org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87" name="Google Shape;287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7"/>
          <p:cNvSpPr txBox="1"/>
          <p:nvPr>
            <p:ph type="ctrTitle"/>
          </p:nvPr>
        </p:nvSpPr>
        <p:spPr>
          <a:xfrm>
            <a:off x="423225" y="2647900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How many districts are in Montana?</a:t>
            </a:r>
            <a:endParaRPr b="1" sz="3900"/>
          </a:p>
        </p:txBody>
      </p:sp>
      <p:sp>
        <p:nvSpPr>
          <p:cNvPr id="293" name="Google Shape;293;p47"/>
          <p:cNvSpPr txBox="1"/>
          <p:nvPr>
            <p:ph idx="1" type="subTitle"/>
          </p:nvPr>
        </p:nvSpPr>
        <p:spPr>
          <a:xfrm>
            <a:off x="4858650" y="1437700"/>
            <a:ext cx="3998700" cy="290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9: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3/9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4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5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6/7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8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10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11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94" name="Google Shape;294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8"/>
          <p:cNvSpPr txBox="1"/>
          <p:nvPr/>
        </p:nvSpPr>
        <p:spPr>
          <a:xfrm>
            <a:off x="24800" y="173525"/>
            <a:ext cx="878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48"/>
          <p:cNvSpPr txBox="1"/>
          <p:nvPr/>
        </p:nvSpPr>
        <p:spPr>
          <a:xfrm>
            <a:off x="74375" y="111550"/>
            <a:ext cx="8824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48"/>
          <p:cNvSpPr txBox="1"/>
          <p:nvPr>
            <p:ph idx="4294967295" type="ctrTitle"/>
          </p:nvPr>
        </p:nvSpPr>
        <p:spPr>
          <a:xfrm>
            <a:off x="485200" y="1381950"/>
            <a:ext cx="3604800" cy="11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another example of a CTSO?</a:t>
            </a:r>
            <a:endParaRPr b="1" sz="3900"/>
          </a:p>
        </p:txBody>
      </p:sp>
      <p:sp>
        <p:nvSpPr>
          <p:cNvPr id="302" name="Google Shape;302;p48"/>
          <p:cNvSpPr txBox="1"/>
          <p:nvPr>
            <p:ph idx="4294967295" type="subTitle"/>
          </p:nvPr>
        </p:nvSpPr>
        <p:spPr>
          <a:xfrm>
            <a:off x="5044375" y="1251775"/>
            <a:ext cx="3998700" cy="33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BPA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DECA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SkillsUSA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TSA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FFA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HOSA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303" name="Google Shape;303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9"/>
          <p:cNvSpPr txBox="1"/>
          <p:nvPr/>
        </p:nvSpPr>
        <p:spPr>
          <a:xfrm>
            <a:off x="136325" y="210700"/>
            <a:ext cx="868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49"/>
          <p:cNvSpPr txBox="1"/>
          <p:nvPr>
            <p:ph idx="4294967295" type="ctrTitle"/>
          </p:nvPr>
        </p:nvSpPr>
        <p:spPr>
          <a:xfrm>
            <a:off x="348850" y="1778250"/>
            <a:ext cx="3604800" cy="11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How many Competitive Events are there?</a:t>
            </a:r>
            <a:endParaRPr b="1" sz="3900"/>
          </a:p>
        </p:txBody>
      </p:sp>
      <p:sp>
        <p:nvSpPr>
          <p:cNvPr id="310" name="Google Shape;310;p49"/>
          <p:cNvSpPr txBox="1"/>
          <p:nvPr>
            <p:ph idx="4294967295" type="subTitle"/>
          </p:nvPr>
        </p:nvSpPr>
        <p:spPr>
          <a:xfrm>
            <a:off x="5440975" y="228700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>
                <a:solidFill>
                  <a:schemeClr val="dk1"/>
                </a:solidFill>
              </a:rPr>
              <a:t>36</a:t>
            </a:r>
            <a:endParaRPr sz="3200">
              <a:solidFill>
                <a:schemeClr val="dk1"/>
              </a:solidFill>
            </a:endParaRPr>
          </a:p>
        </p:txBody>
      </p:sp>
      <p:pic>
        <p:nvPicPr>
          <p:cNvPr id="311" name="Google Shape;311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ctrTitle"/>
          </p:nvPr>
        </p:nvSpPr>
        <p:spPr>
          <a:xfrm>
            <a:off x="373650" y="2571750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Montana Theme for 2022-2023?</a:t>
            </a:r>
            <a:endParaRPr b="1" sz="3900"/>
          </a:p>
        </p:txBody>
      </p:sp>
      <p:sp>
        <p:nvSpPr>
          <p:cNvPr id="76" name="Google Shape;76;p16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IncREDible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ctrTitle"/>
          </p:nvPr>
        </p:nvSpPr>
        <p:spPr>
          <a:xfrm>
            <a:off x="472800" y="290017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State Outreach Program for 2022-2023?</a:t>
            </a:r>
            <a:endParaRPr b="1" sz="3900"/>
          </a:p>
        </p:txBody>
      </p:sp>
      <p:sp>
        <p:nvSpPr>
          <p:cNvPr id="83" name="Google Shape;83;p17"/>
          <p:cNvSpPr txBox="1"/>
          <p:nvPr>
            <p:ph idx="1" type="subTitle"/>
          </p:nvPr>
        </p:nvSpPr>
        <p:spPr>
          <a:xfrm>
            <a:off x="4846075" y="2175450"/>
            <a:ext cx="3998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IncREDible You (Student Body)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-2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ctrTitle"/>
          </p:nvPr>
        </p:nvSpPr>
        <p:spPr>
          <a:xfrm>
            <a:off x="497605" y="1619825"/>
            <a:ext cx="29850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Who is the National President?</a:t>
            </a:r>
            <a:endParaRPr b="1" sz="3900"/>
          </a:p>
        </p:txBody>
      </p:sp>
      <p:sp>
        <p:nvSpPr>
          <p:cNvPr id="90" name="Google Shape;90;p18"/>
          <p:cNvSpPr txBox="1"/>
          <p:nvPr>
            <p:ph idx="1" type="subTitle"/>
          </p:nvPr>
        </p:nvSpPr>
        <p:spPr>
          <a:xfrm>
            <a:off x="3967900" y="2349275"/>
            <a:ext cx="49557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Mary-Katherine Gunn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1675" y="0"/>
            <a:ext cx="437232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ctrTitle"/>
          </p:nvPr>
        </p:nvSpPr>
        <p:spPr>
          <a:xfrm>
            <a:off x="410850" y="2968050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National Program Families First?</a:t>
            </a:r>
            <a:endParaRPr b="1" sz="3900"/>
          </a:p>
        </p:txBody>
      </p:sp>
      <p:sp>
        <p:nvSpPr>
          <p:cNvPr id="97" name="Google Shape;97;p19"/>
          <p:cNvSpPr txBox="1"/>
          <p:nvPr>
            <p:ph idx="1" type="subTitle"/>
          </p:nvPr>
        </p:nvSpPr>
        <p:spPr>
          <a:xfrm>
            <a:off x="4846075" y="2175450"/>
            <a:ext cx="3998700" cy="148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Families First strengthens family relationships through educational programs.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ctrTitle"/>
          </p:nvPr>
        </p:nvSpPr>
        <p:spPr>
          <a:xfrm>
            <a:off x="324075" y="304892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National Program Power of One?</a:t>
            </a:r>
            <a:endParaRPr b="1" sz="3900"/>
          </a:p>
        </p:txBody>
      </p:sp>
      <p:sp>
        <p:nvSpPr>
          <p:cNvPr id="104" name="Google Shape;104;p20"/>
          <p:cNvSpPr txBox="1"/>
          <p:nvPr>
            <p:ph idx="1" type="subTitle"/>
          </p:nvPr>
        </p:nvSpPr>
        <p:spPr>
          <a:xfrm>
            <a:off x="4846075" y="2175450"/>
            <a:ext cx="3998700" cy="14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Power of One is students getting to find and use their personal power in this national program.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ctrTitle"/>
          </p:nvPr>
        </p:nvSpPr>
        <p:spPr>
          <a:xfrm>
            <a:off x="386050" y="2825825"/>
            <a:ext cx="3604800" cy="118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is the National Program Financial Fitness?</a:t>
            </a:r>
            <a:endParaRPr b="1" sz="3900"/>
          </a:p>
        </p:txBody>
      </p:sp>
      <p:sp>
        <p:nvSpPr>
          <p:cNvPr id="111" name="Google Shape;111;p21"/>
          <p:cNvSpPr txBox="1"/>
          <p:nvPr>
            <p:ph idx="1" type="subTitle"/>
          </p:nvPr>
        </p:nvSpPr>
        <p:spPr>
          <a:xfrm>
            <a:off x="4846075" y="2175450"/>
            <a:ext cx="3998700" cy="131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Financial Fitness is a program which involves youth teaching one another how to make, save, and spend money wisely.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