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66" r:id="rId4"/>
    <p:sldId id="267" r:id="rId5"/>
    <p:sldId id="259" r:id="rId6"/>
    <p:sldId id="258" r:id="rId7"/>
    <p:sldId id="307" r:id="rId8"/>
    <p:sldId id="269" r:id="rId9"/>
    <p:sldId id="270" r:id="rId10"/>
    <p:sldId id="308" r:id="rId11"/>
    <p:sldId id="271" r:id="rId12"/>
    <p:sldId id="272" r:id="rId13"/>
    <p:sldId id="273" r:id="rId14"/>
    <p:sldId id="274" r:id="rId15"/>
    <p:sldId id="275" r:id="rId16"/>
    <p:sldId id="276" r:id="rId17"/>
    <p:sldId id="277" r:id="rId18"/>
    <p:sldId id="278" r:id="rId19"/>
    <p:sldId id="279" r:id="rId20"/>
    <p:sldId id="280" r:id="rId21"/>
    <p:sldId id="30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5" r:id="rId46"/>
    <p:sldId id="304"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p:restoredTop sz="80159" autoAdjust="0"/>
  </p:normalViewPr>
  <p:slideViewPr>
    <p:cSldViewPr snapToGrid="0" snapToObjects="1">
      <p:cViewPr varScale="1">
        <p:scale>
          <a:sx n="38" d="100"/>
          <a:sy n="38" d="100"/>
        </p:scale>
        <p:origin x="8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A5F65-81DA-4BDC-B3D0-4BCB42919019}" type="datetimeFigureOut">
              <a:rPr lang="en-US" smtClean="0"/>
              <a:t>10/25/2020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54C43-DBA6-4518-B971-828A98EE7B1E}" type="slidenum">
              <a:rPr lang="en-US" smtClean="0"/>
              <a:t>‹#›</a:t>
            </a:fld>
            <a:endParaRPr lang="en-US"/>
          </a:p>
        </p:txBody>
      </p:sp>
    </p:spTree>
    <p:extLst>
      <p:ext uri="{BB962C8B-B14F-4D97-AF65-F5344CB8AC3E}">
        <p14:creationId xmlns:p14="http://schemas.microsoft.com/office/powerpoint/2010/main" val="225048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a:t>
            </a:r>
          </a:p>
        </p:txBody>
      </p:sp>
      <p:sp>
        <p:nvSpPr>
          <p:cNvPr id="4" name="Slide Number Placeholder 3"/>
          <p:cNvSpPr>
            <a:spLocks noGrp="1"/>
          </p:cNvSpPr>
          <p:nvPr>
            <p:ph type="sldNum" sz="quarter" idx="5"/>
          </p:nvPr>
        </p:nvSpPr>
        <p:spPr/>
        <p:txBody>
          <a:bodyPr/>
          <a:lstStyle/>
          <a:p>
            <a:fld id="{4EF54C43-DBA6-4518-B971-828A98EE7B1E}" type="slidenum">
              <a:rPr lang="en-US" smtClean="0"/>
              <a:t>3</a:t>
            </a:fld>
            <a:endParaRPr lang="en-US"/>
          </a:p>
        </p:txBody>
      </p:sp>
    </p:spTree>
    <p:extLst>
      <p:ext uri="{BB962C8B-B14F-4D97-AF65-F5344CB8AC3E}">
        <p14:creationId xmlns:p14="http://schemas.microsoft.com/office/powerpoint/2010/main" val="1893535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p>
        </p:txBody>
      </p:sp>
      <p:sp>
        <p:nvSpPr>
          <p:cNvPr id="4" name="Slide Number Placeholder 3"/>
          <p:cNvSpPr>
            <a:spLocks noGrp="1"/>
          </p:cNvSpPr>
          <p:nvPr>
            <p:ph type="sldNum" sz="quarter" idx="5"/>
          </p:nvPr>
        </p:nvSpPr>
        <p:spPr/>
        <p:txBody>
          <a:bodyPr/>
          <a:lstStyle/>
          <a:p>
            <a:fld id="{4EF54C43-DBA6-4518-B971-828A98EE7B1E}" type="slidenum">
              <a:rPr lang="en-US" smtClean="0"/>
              <a:t>14</a:t>
            </a:fld>
            <a:endParaRPr lang="en-US"/>
          </a:p>
        </p:txBody>
      </p:sp>
    </p:spTree>
    <p:extLst>
      <p:ext uri="{BB962C8B-B14F-4D97-AF65-F5344CB8AC3E}">
        <p14:creationId xmlns:p14="http://schemas.microsoft.com/office/powerpoint/2010/main" val="257615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Levels 2 and 3 include volunteer experience</a:t>
            </a:r>
          </a:p>
          <a:p>
            <a:endParaRPr lang="en-US" dirty="0"/>
          </a:p>
          <a:p>
            <a:r>
              <a:rPr lang="en-US" dirty="0"/>
              <a:t>Level 3 event must be implemented before Nationals </a:t>
            </a:r>
          </a:p>
        </p:txBody>
      </p:sp>
      <p:sp>
        <p:nvSpPr>
          <p:cNvPr id="4" name="Slide Number Placeholder 3"/>
          <p:cNvSpPr>
            <a:spLocks noGrp="1"/>
          </p:cNvSpPr>
          <p:nvPr>
            <p:ph type="sldNum" sz="quarter" idx="5"/>
          </p:nvPr>
        </p:nvSpPr>
        <p:spPr/>
        <p:txBody>
          <a:bodyPr/>
          <a:lstStyle/>
          <a:p>
            <a:fld id="{4EF54C43-DBA6-4518-B971-828A98EE7B1E}" type="slidenum">
              <a:rPr lang="en-US" smtClean="0"/>
              <a:t>15</a:t>
            </a:fld>
            <a:endParaRPr lang="en-US"/>
          </a:p>
        </p:txBody>
      </p:sp>
    </p:spTree>
    <p:extLst>
      <p:ext uri="{BB962C8B-B14F-4D97-AF65-F5344CB8AC3E}">
        <p14:creationId xmlns:p14="http://schemas.microsoft.com/office/powerpoint/2010/main" val="1841372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16</a:t>
            </a:fld>
            <a:endParaRPr lang="en-US"/>
          </a:p>
        </p:txBody>
      </p:sp>
    </p:spTree>
    <p:extLst>
      <p:ext uri="{BB962C8B-B14F-4D97-AF65-F5344CB8AC3E}">
        <p14:creationId xmlns:p14="http://schemas.microsoft.com/office/powerpoint/2010/main" val="264210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17</a:t>
            </a:fld>
            <a:endParaRPr lang="en-US"/>
          </a:p>
        </p:txBody>
      </p:sp>
    </p:spTree>
    <p:extLst>
      <p:ext uri="{BB962C8B-B14F-4D97-AF65-F5344CB8AC3E}">
        <p14:creationId xmlns:p14="http://schemas.microsoft.com/office/powerpoint/2010/main" val="140456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February 1</a:t>
            </a:r>
          </a:p>
        </p:txBody>
      </p:sp>
      <p:sp>
        <p:nvSpPr>
          <p:cNvPr id="4" name="Slide Number Placeholder 3"/>
          <p:cNvSpPr>
            <a:spLocks noGrp="1"/>
          </p:cNvSpPr>
          <p:nvPr>
            <p:ph type="sldNum" sz="quarter" idx="5"/>
          </p:nvPr>
        </p:nvSpPr>
        <p:spPr/>
        <p:txBody>
          <a:bodyPr/>
          <a:lstStyle/>
          <a:p>
            <a:fld id="{4EF54C43-DBA6-4518-B971-828A98EE7B1E}" type="slidenum">
              <a:rPr lang="en-US" smtClean="0"/>
              <a:t>18</a:t>
            </a:fld>
            <a:endParaRPr lang="en-US"/>
          </a:p>
        </p:txBody>
      </p:sp>
    </p:spTree>
    <p:extLst>
      <p:ext uri="{BB962C8B-B14F-4D97-AF65-F5344CB8AC3E}">
        <p14:creationId xmlns:p14="http://schemas.microsoft.com/office/powerpoint/2010/main" val="268992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19</a:t>
            </a:fld>
            <a:endParaRPr lang="en-US"/>
          </a:p>
        </p:txBody>
      </p:sp>
    </p:spTree>
    <p:extLst>
      <p:ext uri="{BB962C8B-B14F-4D97-AF65-F5344CB8AC3E}">
        <p14:creationId xmlns:p14="http://schemas.microsoft.com/office/powerpoint/2010/main" val="198134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p:txBody>
      </p:sp>
      <p:sp>
        <p:nvSpPr>
          <p:cNvPr id="4" name="Slide Number Placeholder 3"/>
          <p:cNvSpPr>
            <a:spLocks noGrp="1"/>
          </p:cNvSpPr>
          <p:nvPr>
            <p:ph type="sldNum" sz="quarter" idx="5"/>
          </p:nvPr>
        </p:nvSpPr>
        <p:spPr/>
        <p:txBody>
          <a:bodyPr/>
          <a:lstStyle/>
          <a:p>
            <a:fld id="{4EF54C43-DBA6-4518-B971-828A98EE7B1E}" type="slidenum">
              <a:rPr lang="en-US" smtClean="0"/>
              <a:t>20</a:t>
            </a:fld>
            <a:endParaRPr lang="en-US"/>
          </a:p>
        </p:txBody>
      </p:sp>
    </p:spTree>
    <p:extLst>
      <p:ext uri="{BB962C8B-B14F-4D97-AF65-F5344CB8AC3E}">
        <p14:creationId xmlns:p14="http://schemas.microsoft.com/office/powerpoint/2010/main" val="3386651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p:txBody>
      </p:sp>
      <p:sp>
        <p:nvSpPr>
          <p:cNvPr id="4" name="Slide Number Placeholder 3"/>
          <p:cNvSpPr>
            <a:spLocks noGrp="1"/>
          </p:cNvSpPr>
          <p:nvPr>
            <p:ph type="sldNum" sz="quarter" idx="5"/>
          </p:nvPr>
        </p:nvSpPr>
        <p:spPr/>
        <p:txBody>
          <a:bodyPr/>
          <a:lstStyle/>
          <a:p>
            <a:fld id="{4EF54C43-DBA6-4518-B971-828A98EE7B1E}" type="slidenum">
              <a:rPr lang="en-US" smtClean="0"/>
              <a:t>22</a:t>
            </a:fld>
            <a:endParaRPr lang="en-US"/>
          </a:p>
        </p:txBody>
      </p:sp>
    </p:spTree>
    <p:extLst>
      <p:ext uri="{BB962C8B-B14F-4D97-AF65-F5344CB8AC3E}">
        <p14:creationId xmlns:p14="http://schemas.microsoft.com/office/powerpoint/2010/main" val="213460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Feb 1</a:t>
            </a:r>
          </a:p>
        </p:txBody>
      </p:sp>
      <p:sp>
        <p:nvSpPr>
          <p:cNvPr id="4" name="Slide Number Placeholder 3"/>
          <p:cNvSpPr>
            <a:spLocks noGrp="1"/>
          </p:cNvSpPr>
          <p:nvPr>
            <p:ph type="sldNum" sz="quarter" idx="5"/>
          </p:nvPr>
        </p:nvSpPr>
        <p:spPr/>
        <p:txBody>
          <a:bodyPr/>
          <a:lstStyle/>
          <a:p>
            <a:fld id="{4EF54C43-DBA6-4518-B971-828A98EE7B1E}" type="slidenum">
              <a:rPr lang="en-US" smtClean="0"/>
              <a:t>23</a:t>
            </a:fld>
            <a:endParaRPr lang="en-US"/>
          </a:p>
        </p:txBody>
      </p:sp>
    </p:spTree>
    <p:extLst>
      <p:ext uri="{BB962C8B-B14F-4D97-AF65-F5344CB8AC3E}">
        <p14:creationId xmlns:p14="http://schemas.microsoft.com/office/powerpoint/2010/main" val="237829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24</a:t>
            </a:fld>
            <a:endParaRPr lang="en-US"/>
          </a:p>
        </p:txBody>
      </p:sp>
    </p:spTree>
    <p:extLst>
      <p:ext uri="{BB962C8B-B14F-4D97-AF65-F5344CB8AC3E}">
        <p14:creationId xmlns:p14="http://schemas.microsoft.com/office/powerpoint/2010/main" val="18591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a:p>
            <a:r>
              <a:rPr lang="en-US" dirty="0"/>
              <a:t>Active event with product – no portfolio or display</a:t>
            </a:r>
          </a:p>
          <a:p>
            <a:r>
              <a:rPr lang="en-US" dirty="0"/>
              <a:t>Must be recognized as an industry training program – paperwork can be filed with Megan</a:t>
            </a:r>
          </a:p>
        </p:txBody>
      </p:sp>
      <p:sp>
        <p:nvSpPr>
          <p:cNvPr id="4" name="Slide Number Placeholder 3"/>
          <p:cNvSpPr>
            <a:spLocks noGrp="1"/>
          </p:cNvSpPr>
          <p:nvPr>
            <p:ph type="sldNum" sz="quarter" idx="5"/>
          </p:nvPr>
        </p:nvSpPr>
        <p:spPr/>
        <p:txBody>
          <a:bodyPr/>
          <a:lstStyle/>
          <a:p>
            <a:fld id="{4EF54C43-DBA6-4518-B971-828A98EE7B1E}" type="slidenum">
              <a:rPr lang="en-US" smtClean="0"/>
              <a:t>5</a:t>
            </a:fld>
            <a:endParaRPr lang="en-US"/>
          </a:p>
        </p:txBody>
      </p:sp>
    </p:spTree>
    <p:extLst>
      <p:ext uri="{BB962C8B-B14F-4D97-AF65-F5344CB8AC3E}">
        <p14:creationId xmlns:p14="http://schemas.microsoft.com/office/powerpoint/2010/main" val="58707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p:txBody>
      </p:sp>
      <p:sp>
        <p:nvSpPr>
          <p:cNvPr id="4" name="Slide Number Placeholder 3"/>
          <p:cNvSpPr>
            <a:spLocks noGrp="1"/>
          </p:cNvSpPr>
          <p:nvPr>
            <p:ph type="sldNum" sz="quarter" idx="5"/>
          </p:nvPr>
        </p:nvSpPr>
        <p:spPr/>
        <p:txBody>
          <a:bodyPr/>
          <a:lstStyle/>
          <a:p>
            <a:fld id="{4EF54C43-DBA6-4518-B971-828A98EE7B1E}" type="slidenum">
              <a:rPr lang="en-US" smtClean="0"/>
              <a:t>25</a:t>
            </a:fld>
            <a:endParaRPr lang="en-US"/>
          </a:p>
        </p:txBody>
      </p:sp>
    </p:spTree>
    <p:extLst>
      <p:ext uri="{BB962C8B-B14F-4D97-AF65-F5344CB8AC3E}">
        <p14:creationId xmlns:p14="http://schemas.microsoft.com/office/powerpoint/2010/main" val="114036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26</a:t>
            </a:fld>
            <a:endParaRPr lang="en-US"/>
          </a:p>
        </p:txBody>
      </p:sp>
    </p:spTree>
    <p:extLst>
      <p:ext uri="{BB962C8B-B14F-4D97-AF65-F5344CB8AC3E}">
        <p14:creationId xmlns:p14="http://schemas.microsoft.com/office/powerpoint/2010/main" val="4061265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p>
        </p:txBody>
      </p:sp>
      <p:sp>
        <p:nvSpPr>
          <p:cNvPr id="4" name="Slide Number Placeholder 3"/>
          <p:cNvSpPr>
            <a:spLocks noGrp="1"/>
          </p:cNvSpPr>
          <p:nvPr>
            <p:ph type="sldNum" sz="quarter" idx="5"/>
          </p:nvPr>
        </p:nvSpPr>
        <p:spPr/>
        <p:txBody>
          <a:bodyPr/>
          <a:lstStyle/>
          <a:p>
            <a:fld id="{4EF54C43-DBA6-4518-B971-828A98EE7B1E}" type="slidenum">
              <a:rPr lang="en-US" smtClean="0"/>
              <a:t>27</a:t>
            </a:fld>
            <a:endParaRPr lang="en-US"/>
          </a:p>
        </p:txBody>
      </p:sp>
    </p:spTree>
    <p:extLst>
      <p:ext uri="{BB962C8B-B14F-4D97-AF65-F5344CB8AC3E}">
        <p14:creationId xmlns:p14="http://schemas.microsoft.com/office/powerpoint/2010/main" val="86963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28</a:t>
            </a:fld>
            <a:endParaRPr lang="en-US"/>
          </a:p>
        </p:txBody>
      </p:sp>
    </p:spTree>
    <p:extLst>
      <p:ext uri="{BB962C8B-B14F-4D97-AF65-F5344CB8AC3E}">
        <p14:creationId xmlns:p14="http://schemas.microsoft.com/office/powerpoint/2010/main" val="3935564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p:txBody>
      </p:sp>
      <p:sp>
        <p:nvSpPr>
          <p:cNvPr id="4" name="Slide Number Placeholder 3"/>
          <p:cNvSpPr>
            <a:spLocks noGrp="1"/>
          </p:cNvSpPr>
          <p:nvPr>
            <p:ph type="sldNum" sz="quarter" idx="5"/>
          </p:nvPr>
        </p:nvSpPr>
        <p:spPr/>
        <p:txBody>
          <a:bodyPr/>
          <a:lstStyle/>
          <a:p>
            <a:fld id="{4EF54C43-DBA6-4518-B971-828A98EE7B1E}" type="slidenum">
              <a:rPr lang="en-US" smtClean="0"/>
              <a:t>29</a:t>
            </a:fld>
            <a:endParaRPr lang="en-US"/>
          </a:p>
        </p:txBody>
      </p:sp>
    </p:spTree>
    <p:extLst>
      <p:ext uri="{BB962C8B-B14F-4D97-AF65-F5344CB8AC3E}">
        <p14:creationId xmlns:p14="http://schemas.microsoft.com/office/powerpoint/2010/main" val="952963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30</a:t>
            </a:fld>
            <a:endParaRPr lang="en-US"/>
          </a:p>
        </p:txBody>
      </p:sp>
    </p:spTree>
    <p:extLst>
      <p:ext uri="{BB962C8B-B14F-4D97-AF65-F5344CB8AC3E}">
        <p14:creationId xmlns:p14="http://schemas.microsoft.com/office/powerpoint/2010/main" val="4181578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p:txBody>
      </p:sp>
      <p:sp>
        <p:nvSpPr>
          <p:cNvPr id="4" name="Slide Number Placeholder 3"/>
          <p:cNvSpPr>
            <a:spLocks noGrp="1"/>
          </p:cNvSpPr>
          <p:nvPr>
            <p:ph type="sldNum" sz="quarter" idx="5"/>
          </p:nvPr>
        </p:nvSpPr>
        <p:spPr/>
        <p:txBody>
          <a:bodyPr/>
          <a:lstStyle/>
          <a:p>
            <a:fld id="{4EF54C43-DBA6-4518-B971-828A98EE7B1E}" type="slidenum">
              <a:rPr lang="en-US" smtClean="0"/>
              <a:t>31</a:t>
            </a:fld>
            <a:endParaRPr lang="en-US"/>
          </a:p>
        </p:txBody>
      </p:sp>
    </p:spTree>
    <p:extLst>
      <p:ext uri="{BB962C8B-B14F-4D97-AF65-F5344CB8AC3E}">
        <p14:creationId xmlns:p14="http://schemas.microsoft.com/office/powerpoint/2010/main" val="34893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32</a:t>
            </a:fld>
            <a:endParaRPr lang="en-US"/>
          </a:p>
        </p:txBody>
      </p:sp>
    </p:spTree>
    <p:extLst>
      <p:ext uri="{BB962C8B-B14F-4D97-AF65-F5344CB8AC3E}">
        <p14:creationId xmlns:p14="http://schemas.microsoft.com/office/powerpoint/2010/main" val="2368972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p:txBody>
      </p:sp>
      <p:sp>
        <p:nvSpPr>
          <p:cNvPr id="4" name="Slide Number Placeholder 3"/>
          <p:cNvSpPr>
            <a:spLocks noGrp="1"/>
          </p:cNvSpPr>
          <p:nvPr>
            <p:ph type="sldNum" sz="quarter" idx="5"/>
          </p:nvPr>
        </p:nvSpPr>
        <p:spPr/>
        <p:txBody>
          <a:bodyPr/>
          <a:lstStyle/>
          <a:p>
            <a:fld id="{4EF54C43-DBA6-4518-B971-828A98EE7B1E}" type="slidenum">
              <a:rPr lang="en-US" smtClean="0"/>
              <a:t>33</a:t>
            </a:fld>
            <a:endParaRPr lang="en-US"/>
          </a:p>
        </p:txBody>
      </p:sp>
    </p:spTree>
    <p:extLst>
      <p:ext uri="{BB962C8B-B14F-4D97-AF65-F5344CB8AC3E}">
        <p14:creationId xmlns:p14="http://schemas.microsoft.com/office/powerpoint/2010/main" val="3867330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34</a:t>
            </a:fld>
            <a:endParaRPr lang="en-US"/>
          </a:p>
        </p:txBody>
      </p:sp>
    </p:spTree>
    <p:extLst>
      <p:ext uri="{BB962C8B-B14F-4D97-AF65-F5344CB8AC3E}">
        <p14:creationId xmlns:p14="http://schemas.microsoft.com/office/powerpoint/2010/main" val="241143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6</a:t>
            </a:fld>
            <a:endParaRPr lang="en-US"/>
          </a:p>
        </p:txBody>
      </p:sp>
    </p:spTree>
    <p:extLst>
      <p:ext uri="{BB962C8B-B14F-4D97-AF65-F5344CB8AC3E}">
        <p14:creationId xmlns:p14="http://schemas.microsoft.com/office/powerpoint/2010/main" val="1610990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p:txBody>
      </p:sp>
      <p:sp>
        <p:nvSpPr>
          <p:cNvPr id="4" name="Slide Number Placeholder 3"/>
          <p:cNvSpPr>
            <a:spLocks noGrp="1"/>
          </p:cNvSpPr>
          <p:nvPr>
            <p:ph type="sldNum" sz="quarter" idx="5"/>
          </p:nvPr>
        </p:nvSpPr>
        <p:spPr/>
        <p:txBody>
          <a:bodyPr/>
          <a:lstStyle/>
          <a:p>
            <a:fld id="{4EF54C43-DBA6-4518-B971-828A98EE7B1E}" type="slidenum">
              <a:rPr lang="en-US" smtClean="0"/>
              <a:t>35</a:t>
            </a:fld>
            <a:endParaRPr lang="en-US"/>
          </a:p>
        </p:txBody>
      </p:sp>
    </p:spTree>
    <p:extLst>
      <p:ext uri="{BB962C8B-B14F-4D97-AF65-F5344CB8AC3E}">
        <p14:creationId xmlns:p14="http://schemas.microsoft.com/office/powerpoint/2010/main" val="4276292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36</a:t>
            </a:fld>
            <a:endParaRPr lang="en-US"/>
          </a:p>
        </p:txBody>
      </p:sp>
    </p:spTree>
    <p:extLst>
      <p:ext uri="{BB962C8B-B14F-4D97-AF65-F5344CB8AC3E}">
        <p14:creationId xmlns:p14="http://schemas.microsoft.com/office/powerpoint/2010/main" val="710851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1. Efforts to reduce food waste. </a:t>
            </a:r>
            <a:r>
              <a:rPr lang="en-US" sz="1800" b="0" i="0" u="none" strike="noStrike" baseline="0" dirty="0">
                <a:solidFill>
                  <a:srgbClr val="0563C2"/>
                </a:solidFill>
                <a:latin typeface="Calibri" panose="020F0502020204030204" pitchFamily="34" charset="0"/>
              </a:rPr>
              <a:t>https://www.epa.gov/sustainable-management-food</a:t>
            </a:r>
          </a:p>
          <a:p>
            <a:pPr algn="l"/>
            <a:r>
              <a:rPr lang="en-US" sz="1800" b="0" i="0" u="none" strike="noStrike" baseline="0" dirty="0">
                <a:solidFill>
                  <a:srgbClr val="000000"/>
                </a:solidFill>
                <a:latin typeface="Calibri" panose="020F0502020204030204" pitchFamily="34" charset="0"/>
              </a:rPr>
              <a:t>2. Efforts to reduce childhood exposure to lead. </a:t>
            </a:r>
            <a:r>
              <a:rPr lang="en-US" sz="1800" b="0" i="0" u="none" strike="noStrike" baseline="0" dirty="0">
                <a:solidFill>
                  <a:srgbClr val="0563C2"/>
                </a:solidFill>
                <a:latin typeface="Calibri" panose="020F0502020204030204" pitchFamily="34" charset="0"/>
              </a:rPr>
              <a:t>https://www.epa.gov/lead</a:t>
            </a:r>
          </a:p>
          <a:p>
            <a:pPr algn="l"/>
            <a:r>
              <a:rPr lang="en-US" sz="1800" b="0" i="0" u="none" strike="noStrike" baseline="0" dirty="0">
                <a:solidFill>
                  <a:srgbClr val="000000"/>
                </a:solidFill>
                <a:latin typeface="Calibri" panose="020F0502020204030204" pitchFamily="34" charset="0"/>
              </a:rPr>
              <a:t>3. Efforts to protect drinking water. </a:t>
            </a:r>
            <a:r>
              <a:rPr lang="en-US" sz="1800" b="0" i="0" u="none" strike="noStrike" baseline="0" dirty="0">
                <a:solidFill>
                  <a:srgbClr val="0563C2"/>
                </a:solidFill>
                <a:latin typeface="Calibri" panose="020F0502020204030204" pitchFamily="34" charset="0"/>
              </a:rPr>
              <a:t>https://www.epa.gov/ground-water-and-drinking-water/drinking-water-activitiesstudents-</a:t>
            </a:r>
          </a:p>
          <a:p>
            <a:pPr algn="l"/>
            <a:r>
              <a:rPr lang="en-US" sz="1800" b="0" i="0" u="none" strike="noStrike" baseline="0" dirty="0">
                <a:solidFill>
                  <a:srgbClr val="0563C2"/>
                </a:solidFill>
                <a:latin typeface="Calibri" panose="020F0502020204030204" pitchFamily="34" charset="0"/>
              </a:rPr>
              <a:t>and-teachers</a:t>
            </a:r>
          </a:p>
          <a:p>
            <a:pPr algn="l"/>
            <a:r>
              <a:rPr lang="en-US" sz="1800" b="0" i="0" u="none" strike="noStrike" baseline="0" dirty="0">
                <a:solidFill>
                  <a:srgbClr val="000000"/>
                </a:solidFill>
                <a:latin typeface="Calibri" panose="020F0502020204030204" pitchFamily="34" charset="0"/>
              </a:rPr>
              <a:t>4. Efforts to reduce household hazardous waste. </a:t>
            </a:r>
            <a:r>
              <a:rPr lang="en-US" sz="1800" b="0" i="0" u="none" strike="noStrike" baseline="0" dirty="0">
                <a:solidFill>
                  <a:srgbClr val="0563C2"/>
                </a:solidFill>
                <a:latin typeface="Calibri" panose="020F0502020204030204" pitchFamily="34" charset="0"/>
              </a:rPr>
              <a:t>https://www.epa.gov/hw/household-hazardous-waste-hhw</a:t>
            </a:r>
          </a:p>
          <a:p>
            <a:pPr algn="l"/>
            <a:r>
              <a:rPr lang="en-US" sz="1800" b="0" i="0" u="none" strike="noStrike" baseline="0" dirty="0">
                <a:solidFill>
                  <a:srgbClr val="000000"/>
                </a:solidFill>
                <a:latin typeface="Calibri" panose="020F0502020204030204" pitchFamily="34" charset="0"/>
              </a:rPr>
              <a:t>5. Efforts to promote appropriate use of pesticides. </a:t>
            </a:r>
            <a:r>
              <a:rPr lang="en-US" sz="1800" b="0" i="0" u="none" strike="noStrike" baseline="0" dirty="0">
                <a:solidFill>
                  <a:srgbClr val="0563C2"/>
                </a:solidFill>
                <a:latin typeface="Calibri" panose="020F0502020204030204" pitchFamily="34" charset="0"/>
              </a:rPr>
              <a:t>https://www.epa.gov/safepestcontrol</a:t>
            </a:r>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37</a:t>
            </a:fld>
            <a:endParaRPr lang="en-US"/>
          </a:p>
        </p:txBody>
      </p:sp>
    </p:spTree>
    <p:extLst>
      <p:ext uri="{BB962C8B-B14F-4D97-AF65-F5344CB8AC3E}">
        <p14:creationId xmlns:p14="http://schemas.microsoft.com/office/powerpoint/2010/main" val="2622776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38</a:t>
            </a:fld>
            <a:endParaRPr lang="en-US"/>
          </a:p>
        </p:txBody>
      </p:sp>
    </p:spTree>
    <p:extLst>
      <p:ext uri="{BB962C8B-B14F-4D97-AF65-F5344CB8AC3E}">
        <p14:creationId xmlns:p14="http://schemas.microsoft.com/office/powerpoint/2010/main" val="2548296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39</a:t>
            </a:fld>
            <a:endParaRPr lang="en-US"/>
          </a:p>
        </p:txBody>
      </p:sp>
    </p:spTree>
    <p:extLst>
      <p:ext uri="{BB962C8B-B14F-4D97-AF65-F5344CB8AC3E}">
        <p14:creationId xmlns:p14="http://schemas.microsoft.com/office/powerpoint/2010/main" val="4105352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question about interest</a:t>
            </a:r>
          </a:p>
        </p:txBody>
      </p:sp>
      <p:sp>
        <p:nvSpPr>
          <p:cNvPr id="4" name="Slide Number Placeholder 3"/>
          <p:cNvSpPr>
            <a:spLocks noGrp="1"/>
          </p:cNvSpPr>
          <p:nvPr>
            <p:ph type="sldNum" sz="quarter" idx="5"/>
          </p:nvPr>
        </p:nvSpPr>
        <p:spPr/>
        <p:txBody>
          <a:bodyPr/>
          <a:lstStyle/>
          <a:p>
            <a:fld id="{4EF54C43-DBA6-4518-B971-828A98EE7B1E}" type="slidenum">
              <a:rPr lang="en-US" smtClean="0"/>
              <a:t>40</a:t>
            </a:fld>
            <a:endParaRPr lang="en-US"/>
          </a:p>
        </p:txBody>
      </p:sp>
    </p:spTree>
    <p:extLst>
      <p:ext uri="{BB962C8B-B14F-4D97-AF65-F5344CB8AC3E}">
        <p14:creationId xmlns:p14="http://schemas.microsoft.com/office/powerpoint/2010/main" val="2381446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41</a:t>
            </a:fld>
            <a:endParaRPr lang="en-US"/>
          </a:p>
        </p:txBody>
      </p:sp>
    </p:spTree>
    <p:extLst>
      <p:ext uri="{BB962C8B-B14F-4D97-AF65-F5344CB8AC3E}">
        <p14:creationId xmlns:p14="http://schemas.microsoft.com/office/powerpoint/2010/main" val="697112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available until November 1 then you must be affiliated to access</a:t>
            </a:r>
          </a:p>
        </p:txBody>
      </p:sp>
      <p:sp>
        <p:nvSpPr>
          <p:cNvPr id="4" name="Slide Number Placeholder 3"/>
          <p:cNvSpPr>
            <a:spLocks noGrp="1"/>
          </p:cNvSpPr>
          <p:nvPr>
            <p:ph type="sldNum" sz="quarter" idx="5"/>
          </p:nvPr>
        </p:nvSpPr>
        <p:spPr/>
        <p:txBody>
          <a:bodyPr/>
          <a:lstStyle/>
          <a:p>
            <a:fld id="{4EF54C43-DBA6-4518-B971-828A98EE7B1E}" type="slidenum">
              <a:rPr lang="en-US" smtClean="0"/>
              <a:t>42</a:t>
            </a:fld>
            <a:endParaRPr lang="en-US"/>
          </a:p>
        </p:txBody>
      </p:sp>
    </p:spTree>
    <p:extLst>
      <p:ext uri="{BB962C8B-B14F-4D97-AF65-F5344CB8AC3E}">
        <p14:creationId xmlns:p14="http://schemas.microsoft.com/office/powerpoint/2010/main" val="2376359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43</a:t>
            </a:fld>
            <a:endParaRPr lang="en-US"/>
          </a:p>
        </p:txBody>
      </p:sp>
    </p:spTree>
    <p:extLst>
      <p:ext uri="{BB962C8B-B14F-4D97-AF65-F5344CB8AC3E}">
        <p14:creationId xmlns:p14="http://schemas.microsoft.com/office/powerpoint/2010/main" val="2835697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Whitney for updating! </a:t>
            </a:r>
          </a:p>
        </p:txBody>
      </p:sp>
      <p:sp>
        <p:nvSpPr>
          <p:cNvPr id="4" name="Slide Number Placeholder 3"/>
          <p:cNvSpPr>
            <a:spLocks noGrp="1"/>
          </p:cNvSpPr>
          <p:nvPr>
            <p:ph type="sldNum" sz="quarter" idx="5"/>
          </p:nvPr>
        </p:nvSpPr>
        <p:spPr/>
        <p:txBody>
          <a:bodyPr/>
          <a:lstStyle/>
          <a:p>
            <a:fld id="{4EF54C43-DBA6-4518-B971-828A98EE7B1E}" type="slidenum">
              <a:rPr lang="en-US" smtClean="0"/>
              <a:t>44</a:t>
            </a:fld>
            <a:endParaRPr lang="en-US"/>
          </a:p>
        </p:txBody>
      </p:sp>
    </p:spTree>
    <p:extLst>
      <p:ext uri="{BB962C8B-B14F-4D97-AF65-F5344CB8AC3E}">
        <p14:creationId xmlns:p14="http://schemas.microsoft.com/office/powerpoint/2010/main" val="389364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per chapter </a:t>
            </a:r>
          </a:p>
        </p:txBody>
      </p:sp>
      <p:sp>
        <p:nvSpPr>
          <p:cNvPr id="4" name="Slide Number Placeholder 3"/>
          <p:cNvSpPr>
            <a:spLocks noGrp="1"/>
          </p:cNvSpPr>
          <p:nvPr>
            <p:ph type="sldNum" sz="quarter" idx="5"/>
          </p:nvPr>
        </p:nvSpPr>
        <p:spPr/>
        <p:txBody>
          <a:bodyPr/>
          <a:lstStyle/>
          <a:p>
            <a:fld id="{4EF54C43-DBA6-4518-B971-828A98EE7B1E}" type="slidenum">
              <a:rPr lang="en-US" smtClean="0"/>
              <a:t>7</a:t>
            </a:fld>
            <a:endParaRPr lang="en-US"/>
          </a:p>
        </p:txBody>
      </p:sp>
    </p:spTree>
    <p:extLst>
      <p:ext uri="{BB962C8B-B14F-4D97-AF65-F5344CB8AC3E}">
        <p14:creationId xmlns:p14="http://schemas.microsoft.com/office/powerpoint/2010/main" val="2278343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46</a:t>
            </a:fld>
            <a:endParaRPr lang="en-US"/>
          </a:p>
        </p:txBody>
      </p:sp>
    </p:spTree>
    <p:extLst>
      <p:ext uri="{BB962C8B-B14F-4D97-AF65-F5344CB8AC3E}">
        <p14:creationId xmlns:p14="http://schemas.microsoft.com/office/powerpoint/2010/main" val="22261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8</a:t>
            </a:fld>
            <a:endParaRPr lang="en-US"/>
          </a:p>
        </p:txBody>
      </p:sp>
    </p:spTree>
    <p:extLst>
      <p:ext uri="{BB962C8B-B14F-4D97-AF65-F5344CB8AC3E}">
        <p14:creationId xmlns:p14="http://schemas.microsoft.com/office/powerpoint/2010/main" val="57864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a:p>
            <a:r>
              <a:rPr lang="en-US" dirty="0"/>
              <a:t>Active event with product – no portfolio or display</a:t>
            </a:r>
          </a:p>
          <a:p>
            <a:r>
              <a:rPr lang="en-US" dirty="0"/>
              <a:t>Must be recognized as an industry training program – paperwork can be filed with Megan</a:t>
            </a:r>
          </a:p>
        </p:txBody>
      </p:sp>
      <p:sp>
        <p:nvSpPr>
          <p:cNvPr id="4" name="Slide Number Placeholder 3"/>
          <p:cNvSpPr>
            <a:spLocks noGrp="1"/>
          </p:cNvSpPr>
          <p:nvPr>
            <p:ph type="sldNum" sz="quarter" idx="5"/>
          </p:nvPr>
        </p:nvSpPr>
        <p:spPr/>
        <p:txBody>
          <a:bodyPr/>
          <a:lstStyle/>
          <a:p>
            <a:fld id="{4EF54C43-DBA6-4518-B971-828A98EE7B1E}" type="slidenum">
              <a:rPr lang="en-US" smtClean="0"/>
              <a:t>9</a:t>
            </a:fld>
            <a:endParaRPr lang="en-US"/>
          </a:p>
        </p:txBody>
      </p:sp>
    </p:spTree>
    <p:extLst>
      <p:ext uri="{BB962C8B-B14F-4D97-AF65-F5344CB8AC3E}">
        <p14:creationId xmlns:p14="http://schemas.microsoft.com/office/powerpoint/2010/main" val="235939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54C43-DBA6-4518-B971-828A98EE7B1E}" type="slidenum">
              <a:rPr lang="en-US" smtClean="0"/>
              <a:t>11</a:t>
            </a:fld>
            <a:endParaRPr lang="en-US"/>
          </a:p>
        </p:txBody>
      </p:sp>
    </p:spTree>
    <p:extLst>
      <p:ext uri="{BB962C8B-B14F-4D97-AF65-F5344CB8AC3E}">
        <p14:creationId xmlns:p14="http://schemas.microsoft.com/office/powerpoint/2010/main" val="40751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an individual event and includes and ACF test </a:t>
            </a:r>
          </a:p>
        </p:txBody>
      </p:sp>
      <p:sp>
        <p:nvSpPr>
          <p:cNvPr id="4" name="Slide Number Placeholder 3"/>
          <p:cNvSpPr>
            <a:spLocks noGrp="1"/>
          </p:cNvSpPr>
          <p:nvPr>
            <p:ph type="sldNum" sz="quarter" idx="5"/>
          </p:nvPr>
        </p:nvSpPr>
        <p:spPr/>
        <p:txBody>
          <a:bodyPr/>
          <a:lstStyle/>
          <a:p>
            <a:fld id="{4EF54C43-DBA6-4518-B971-828A98EE7B1E}" type="slidenum">
              <a:rPr lang="en-US" smtClean="0"/>
              <a:t>12</a:t>
            </a:fld>
            <a:endParaRPr lang="en-US"/>
          </a:p>
        </p:txBody>
      </p:sp>
    </p:spTree>
    <p:extLst>
      <p:ext uri="{BB962C8B-B14F-4D97-AF65-F5344CB8AC3E}">
        <p14:creationId xmlns:p14="http://schemas.microsoft.com/office/powerpoint/2010/main" val="291269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Police Officer; </a:t>
            </a:r>
            <a:r>
              <a:rPr lang="en-US" dirty="0" err="1"/>
              <a:t>BioChemistry</a:t>
            </a:r>
            <a:r>
              <a:rPr lang="en-US"/>
              <a:t> Professor</a:t>
            </a:r>
          </a:p>
        </p:txBody>
      </p:sp>
      <p:sp>
        <p:nvSpPr>
          <p:cNvPr id="4" name="Slide Number Placeholder 3"/>
          <p:cNvSpPr>
            <a:spLocks noGrp="1"/>
          </p:cNvSpPr>
          <p:nvPr>
            <p:ph type="sldNum" sz="quarter" idx="5"/>
          </p:nvPr>
        </p:nvSpPr>
        <p:spPr/>
        <p:txBody>
          <a:bodyPr/>
          <a:lstStyle/>
          <a:p>
            <a:fld id="{4EF54C43-DBA6-4518-B971-828A98EE7B1E}" type="slidenum">
              <a:rPr lang="en-US" smtClean="0"/>
              <a:t>13</a:t>
            </a:fld>
            <a:endParaRPr lang="en-US"/>
          </a:p>
        </p:txBody>
      </p:sp>
    </p:spTree>
    <p:extLst>
      <p:ext uri="{BB962C8B-B14F-4D97-AF65-F5344CB8AC3E}">
        <p14:creationId xmlns:p14="http://schemas.microsoft.com/office/powerpoint/2010/main" val="108759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6911-3FBE-CB46-B5E4-DCF9CC651D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94688-7829-FB44-A8A7-A962D2524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DB521C-BA41-774A-8025-C22F3F5B4D66}"/>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5" name="Footer Placeholder 4">
            <a:extLst>
              <a:ext uri="{FF2B5EF4-FFF2-40B4-BE49-F238E27FC236}">
                <a16:creationId xmlns:a16="http://schemas.microsoft.com/office/drawing/2014/main" id="{47154C61-8BEA-3B4A-947B-519A4B2F6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AC00A-B314-4D49-8F7F-28AD46F15AA5}"/>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156529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B86C-68CF-2947-9B88-79F078EE0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AEDAD8-3241-6547-A815-F8204CA7D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79849-B569-DC4A-BE8E-00C76A24B5C9}"/>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5" name="Footer Placeholder 4">
            <a:extLst>
              <a:ext uri="{FF2B5EF4-FFF2-40B4-BE49-F238E27FC236}">
                <a16:creationId xmlns:a16="http://schemas.microsoft.com/office/drawing/2014/main" id="{31CC2ED0-916E-9D40-8460-C340E7C4A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7B905-E823-8745-98A7-31B6489D136A}"/>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215932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58DEE-B729-FD42-861A-151019D75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141B7E-C663-F042-B58C-FDF98575D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C8BA0-D596-D447-B1FB-E5E622729E9E}"/>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5" name="Footer Placeholder 4">
            <a:extLst>
              <a:ext uri="{FF2B5EF4-FFF2-40B4-BE49-F238E27FC236}">
                <a16:creationId xmlns:a16="http://schemas.microsoft.com/office/drawing/2014/main" id="{18073EA1-9AC2-AB41-8737-D72DE2A66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3C8F7-221C-6D4C-B7CF-CE483200E84F}"/>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221548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7FD8-8821-5049-B0DE-409896B830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16CBC-07CA-9449-A5DC-099108B26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04E70-36BB-2847-ADD8-C7A75ADEFFBC}"/>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5" name="Footer Placeholder 4">
            <a:extLst>
              <a:ext uri="{FF2B5EF4-FFF2-40B4-BE49-F238E27FC236}">
                <a16:creationId xmlns:a16="http://schemas.microsoft.com/office/drawing/2014/main" id="{37FBE4C3-3994-3540-9DD0-3F885BB4E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C0CBE-67D2-6346-B0DA-DDF44E3EA13A}"/>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137628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7BCE-F9A4-B845-96A1-9424E3EB6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60B001-3A03-C847-A7E2-41BA302C12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63730C-4B8D-714C-AEBB-B52A86A25BD4}"/>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5" name="Footer Placeholder 4">
            <a:extLst>
              <a:ext uri="{FF2B5EF4-FFF2-40B4-BE49-F238E27FC236}">
                <a16:creationId xmlns:a16="http://schemas.microsoft.com/office/drawing/2014/main" id="{A1D5ECA7-193A-FD48-9D5C-25877AE9A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BD2C8-7E62-304F-8CF4-2DC5162DE3F3}"/>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193703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76C6-A8C5-B849-B6BD-C637FF8FD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6BB1F-4A11-BE43-ABDC-DB428074A4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5CBFA-8AFF-D144-9F6C-EED77F2924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7020FC-EC29-CF47-A8F3-22E0591C71F6}"/>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6" name="Footer Placeholder 5">
            <a:extLst>
              <a:ext uri="{FF2B5EF4-FFF2-40B4-BE49-F238E27FC236}">
                <a16:creationId xmlns:a16="http://schemas.microsoft.com/office/drawing/2014/main" id="{BD8404D2-45F5-B141-8837-647FDFBAA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3BE93-BD45-5940-B4D1-FD430759633C}"/>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11862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27F6-AAB0-0540-8C2F-0762077453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0693AB-778A-2140-B9EA-0D278BB25C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79C76C-6C53-D94B-82F0-FFB59B2C7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CAF90A-92E0-C943-84C8-89FF24969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ED47B-4F29-0D40-8AD8-BFD17CDE1B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EBC98-E197-4646-BFFA-B66AA2A13C46}"/>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8" name="Footer Placeholder 7">
            <a:extLst>
              <a:ext uri="{FF2B5EF4-FFF2-40B4-BE49-F238E27FC236}">
                <a16:creationId xmlns:a16="http://schemas.microsoft.com/office/drawing/2014/main" id="{7028FCE8-34DB-EF45-B30E-56FD968793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F74018-7BB0-084C-B615-025B0A3F48F9}"/>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280944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8848-96EB-1644-9FB9-87FAE6B3AD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181BE-EC2F-9649-83CF-4F070F0AEAFC}"/>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4" name="Footer Placeholder 3">
            <a:extLst>
              <a:ext uri="{FF2B5EF4-FFF2-40B4-BE49-F238E27FC236}">
                <a16:creationId xmlns:a16="http://schemas.microsoft.com/office/drawing/2014/main" id="{1DB4156A-C87A-C74F-A26A-775904FD3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30019-042F-6346-8599-B98AA6008790}"/>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27295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7F14D-348E-7F43-8A91-5DAC06E490CE}"/>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3" name="Footer Placeholder 2">
            <a:extLst>
              <a:ext uri="{FF2B5EF4-FFF2-40B4-BE49-F238E27FC236}">
                <a16:creationId xmlns:a16="http://schemas.microsoft.com/office/drawing/2014/main" id="{A89F29FA-A143-0A46-8818-FEFB7F342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1D2F85-81F9-6B4F-A55E-10AB11815656}"/>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208534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BC0E-B224-0443-BEC4-2759CE873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CADAB8-F444-E544-B5FA-D0DF9B2BA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332F4-3DAD-2242-99CC-366291AB4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1D0D9-7AFF-4644-8322-3690A1ACDB7D}"/>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6" name="Footer Placeholder 5">
            <a:extLst>
              <a:ext uri="{FF2B5EF4-FFF2-40B4-BE49-F238E27FC236}">
                <a16:creationId xmlns:a16="http://schemas.microsoft.com/office/drawing/2014/main" id="{5C456BDD-45E7-624F-8E0E-64CB73740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F01C6-A6BA-4049-9813-66494D623F51}"/>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288346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3D57-0258-354F-BCEC-137DFD5BA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73097D-8036-BA42-9E14-D0A8FC8D6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F47706-5D45-4B42-8F86-8B1B81138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B327F-CFA1-134E-9F07-C6998E32F5A5}"/>
              </a:ext>
            </a:extLst>
          </p:cNvPr>
          <p:cNvSpPr>
            <a:spLocks noGrp="1"/>
          </p:cNvSpPr>
          <p:nvPr>
            <p:ph type="dt" sz="half" idx="10"/>
          </p:nvPr>
        </p:nvSpPr>
        <p:spPr/>
        <p:txBody>
          <a:bodyPr/>
          <a:lstStyle/>
          <a:p>
            <a:fld id="{5CF329CA-2F9C-A640-B28D-0BE191D3E907}" type="datetimeFigureOut">
              <a:rPr lang="en-US" smtClean="0"/>
              <a:t>10/25/2020</a:t>
            </a:fld>
            <a:endParaRPr lang="en-US"/>
          </a:p>
        </p:txBody>
      </p:sp>
      <p:sp>
        <p:nvSpPr>
          <p:cNvPr id="6" name="Footer Placeholder 5">
            <a:extLst>
              <a:ext uri="{FF2B5EF4-FFF2-40B4-BE49-F238E27FC236}">
                <a16:creationId xmlns:a16="http://schemas.microsoft.com/office/drawing/2014/main" id="{992F1F08-F753-F94A-AF29-CD881CF54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4B34C-A7DA-C545-B4F4-E678D30609FF}"/>
              </a:ext>
            </a:extLst>
          </p:cNvPr>
          <p:cNvSpPr>
            <a:spLocks noGrp="1"/>
          </p:cNvSpPr>
          <p:nvPr>
            <p:ph type="sldNum" sz="quarter" idx="12"/>
          </p:nvPr>
        </p:nvSpPr>
        <p:spPr/>
        <p:txBody>
          <a:bodyPr/>
          <a:lstStyle/>
          <a:p>
            <a:fld id="{81B4BE71-44B3-6449-B61D-4CA238B804AF}" type="slidenum">
              <a:rPr lang="en-US" smtClean="0"/>
              <a:t>‹#›</a:t>
            </a:fld>
            <a:endParaRPr lang="en-US"/>
          </a:p>
        </p:txBody>
      </p:sp>
    </p:spTree>
    <p:extLst>
      <p:ext uri="{BB962C8B-B14F-4D97-AF65-F5344CB8AC3E}">
        <p14:creationId xmlns:p14="http://schemas.microsoft.com/office/powerpoint/2010/main" val="305746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9E691-6958-6647-87C9-D5EB45584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44280-6743-0B46-ACA0-71AA76174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9F2C3-D2F8-4E4E-A28E-696731B9A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329CA-2F9C-A640-B28D-0BE191D3E907}" type="datetimeFigureOut">
              <a:rPr lang="en-US" smtClean="0"/>
              <a:t>10/25/2020</a:t>
            </a:fld>
            <a:endParaRPr lang="en-US"/>
          </a:p>
        </p:txBody>
      </p:sp>
      <p:sp>
        <p:nvSpPr>
          <p:cNvPr id="5" name="Footer Placeholder 4">
            <a:extLst>
              <a:ext uri="{FF2B5EF4-FFF2-40B4-BE49-F238E27FC236}">
                <a16:creationId xmlns:a16="http://schemas.microsoft.com/office/drawing/2014/main" id="{363AE95B-A776-4B4F-8501-5E881211B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6FBE10-8B1C-684C-A062-366C3622D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4BE71-44B3-6449-B61D-4CA238B804AF}" type="slidenum">
              <a:rPr lang="en-US" smtClean="0"/>
              <a:t>‹#›</a:t>
            </a:fld>
            <a:endParaRPr lang="en-US"/>
          </a:p>
        </p:txBody>
      </p:sp>
    </p:spTree>
    <p:extLst>
      <p:ext uri="{BB962C8B-B14F-4D97-AF65-F5344CB8AC3E}">
        <p14:creationId xmlns:p14="http://schemas.microsoft.com/office/powerpoint/2010/main" val="304176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vachefs.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surveymonkey.com/r/KDSWGBT"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hyperlink" Target="https://mtfccla.org/competitive-events/star-events/"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www.justmapit.net/mapping-services/state-county-and-city-maps/" TargetMode="External"/><Relationship Id="rId4" Type="http://schemas.openxmlformats.org/officeDocument/2006/relationships/image" Target="../media/image13.jpg"/></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vachef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vachef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2CA-D591-B948-8C77-0BFC9992AADB}"/>
              </a:ext>
            </a:extLst>
          </p:cNvPr>
          <p:cNvSpPr>
            <a:spLocks noGrp="1"/>
          </p:cNvSpPr>
          <p:nvPr>
            <p:ph type="ctrTitle"/>
          </p:nvPr>
        </p:nvSpPr>
        <p:spPr/>
        <p:txBody>
          <a:bodyPr/>
          <a:lstStyle/>
          <a:p>
            <a:r>
              <a:rPr lang="en-US" dirty="0"/>
              <a:t>Competitive Events </a:t>
            </a:r>
            <a:r>
              <a:rPr lang="en-US" dirty="0">
                <a:latin typeface="Mistral" panose="03090702030407020403" pitchFamily="66" charset="0"/>
              </a:rPr>
              <a:t>CRASH COURSE</a:t>
            </a:r>
          </a:p>
        </p:txBody>
      </p:sp>
      <p:sp>
        <p:nvSpPr>
          <p:cNvPr id="3" name="Subtitle 2">
            <a:extLst>
              <a:ext uri="{FF2B5EF4-FFF2-40B4-BE49-F238E27FC236}">
                <a16:creationId xmlns:a16="http://schemas.microsoft.com/office/drawing/2014/main" id="{0029F426-5500-D84B-BE39-FE38816DBD4A}"/>
              </a:ext>
            </a:extLst>
          </p:cNvPr>
          <p:cNvSpPr>
            <a:spLocks noGrp="1"/>
          </p:cNvSpPr>
          <p:nvPr>
            <p:ph type="subTitle" idx="1"/>
          </p:nvPr>
        </p:nvSpPr>
        <p:spPr/>
        <p:txBody>
          <a:bodyPr/>
          <a:lstStyle/>
          <a:p>
            <a:r>
              <a:rPr lang="en-US" dirty="0"/>
              <a:t>Montana FCCLA</a:t>
            </a:r>
          </a:p>
          <a:p>
            <a:r>
              <a:rPr lang="en-US" dirty="0"/>
              <a:t>2020-2021</a:t>
            </a:r>
          </a:p>
        </p:txBody>
      </p:sp>
      <p:sp>
        <p:nvSpPr>
          <p:cNvPr id="8" name="Rectangle 7">
            <a:extLst>
              <a:ext uri="{FF2B5EF4-FFF2-40B4-BE49-F238E27FC236}">
                <a16:creationId xmlns:a16="http://schemas.microsoft.com/office/drawing/2014/main" id="{391A5B33-36EE-C84B-9FF8-EE06555B72B8}"/>
              </a:ext>
            </a:extLst>
          </p:cNvPr>
          <p:cNvSpPr/>
          <p:nvPr/>
        </p:nvSpPr>
        <p:spPr>
          <a:xfrm>
            <a:off x="0" y="202407"/>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ACE976F-4BC8-F142-B92A-0743B0ADC8FB}"/>
              </a:ext>
            </a:extLst>
          </p:cNvPr>
          <p:cNvPicPr>
            <a:picLocks noChangeAspect="1"/>
          </p:cNvPicPr>
          <p:nvPr/>
        </p:nvPicPr>
        <p:blipFill>
          <a:blip r:embed="rId2"/>
          <a:stretch>
            <a:fillRect/>
          </a:stretch>
        </p:blipFill>
        <p:spPr>
          <a:xfrm>
            <a:off x="317604" y="138166"/>
            <a:ext cx="1923088" cy="1604364"/>
          </a:xfrm>
          <a:prstGeom prst="rect">
            <a:avLst/>
          </a:prstGeom>
        </p:spPr>
      </p:pic>
      <p:sp>
        <p:nvSpPr>
          <p:cNvPr id="11" name="Rectangle 10">
            <a:extLst>
              <a:ext uri="{FF2B5EF4-FFF2-40B4-BE49-F238E27FC236}">
                <a16:creationId xmlns:a16="http://schemas.microsoft.com/office/drawing/2014/main" id="{BFD7B757-60F9-CA46-BC06-4F4D6037AD71}"/>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09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1A5B33-36EE-C84B-9FF8-EE06555B72B8}"/>
              </a:ext>
            </a:extLst>
          </p:cNvPr>
          <p:cNvSpPr/>
          <p:nvPr/>
        </p:nvSpPr>
        <p:spPr>
          <a:xfrm>
            <a:off x="0" y="202407"/>
            <a:ext cx="12192000" cy="47974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B42CA-D591-B948-8C77-0BFC9992AADB}"/>
              </a:ext>
            </a:extLst>
          </p:cNvPr>
          <p:cNvSpPr>
            <a:spLocks noGrp="1"/>
          </p:cNvSpPr>
          <p:nvPr>
            <p:ph type="ctrTitle"/>
          </p:nvPr>
        </p:nvSpPr>
        <p:spPr>
          <a:xfrm>
            <a:off x="1524000" y="4659612"/>
            <a:ext cx="9144000" cy="1472902"/>
          </a:xfrm>
        </p:spPr>
        <p:txBody>
          <a:bodyPr>
            <a:normAutofit fontScale="90000"/>
          </a:bodyPr>
          <a:lstStyle/>
          <a:p>
            <a:r>
              <a:rPr lang="en-US" dirty="0"/>
              <a:t>Industry Training Program</a:t>
            </a:r>
          </a:p>
        </p:txBody>
      </p:sp>
      <p:sp>
        <p:nvSpPr>
          <p:cNvPr id="3" name="Subtitle 2">
            <a:extLst>
              <a:ext uri="{FF2B5EF4-FFF2-40B4-BE49-F238E27FC236}">
                <a16:creationId xmlns:a16="http://schemas.microsoft.com/office/drawing/2014/main" id="{0029F426-5500-D84B-BE39-FE38816DBD4A}"/>
              </a:ext>
            </a:extLst>
          </p:cNvPr>
          <p:cNvSpPr>
            <a:spLocks noGrp="1"/>
          </p:cNvSpPr>
          <p:nvPr>
            <p:ph type="subTitle" idx="1"/>
          </p:nvPr>
        </p:nvSpPr>
        <p:spPr>
          <a:xfrm>
            <a:off x="1770743" y="571540"/>
            <a:ext cx="9144000" cy="3780381"/>
          </a:xfrm>
        </p:spPr>
        <p:txBody>
          <a:bodyPr>
            <a:normAutofit/>
          </a:bodyPr>
          <a:lstStyle/>
          <a:p>
            <a:r>
              <a:rPr lang="en-US" b="1" dirty="0"/>
              <a:t>“Levels” </a:t>
            </a:r>
            <a:r>
              <a:rPr lang="en-US" dirty="0"/>
              <a:t>– </a:t>
            </a:r>
          </a:p>
        </p:txBody>
      </p:sp>
      <p:pic>
        <p:nvPicPr>
          <p:cNvPr id="10" name="Picture 9">
            <a:extLst>
              <a:ext uri="{FF2B5EF4-FFF2-40B4-BE49-F238E27FC236}">
                <a16:creationId xmlns:a16="http://schemas.microsoft.com/office/drawing/2014/main" id="{BACE976F-4BC8-F142-B92A-0743B0ADC8FB}"/>
              </a:ext>
            </a:extLst>
          </p:cNvPr>
          <p:cNvPicPr>
            <a:picLocks noChangeAspect="1"/>
          </p:cNvPicPr>
          <p:nvPr/>
        </p:nvPicPr>
        <p:blipFill>
          <a:blip r:embed="rId2"/>
          <a:stretch>
            <a:fillRect/>
          </a:stretch>
        </p:blipFill>
        <p:spPr>
          <a:xfrm>
            <a:off x="317604" y="138166"/>
            <a:ext cx="1923088" cy="1604364"/>
          </a:xfrm>
          <a:prstGeom prst="rect">
            <a:avLst/>
          </a:prstGeom>
        </p:spPr>
      </p:pic>
      <p:sp>
        <p:nvSpPr>
          <p:cNvPr id="11" name="Rectangle 10">
            <a:extLst>
              <a:ext uri="{FF2B5EF4-FFF2-40B4-BE49-F238E27FC236}">
                <a16:creationId xmlns:a16="http://schemas.microsoft.com/office/drawing/2014/main" id="{BFD7B757-60F9-CA46-BC06-4F4D6037AD71}"/>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67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Culinary Math Management</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use Family and Consumer Sciences skills to demonstrate the application of mathematical concepts in the culinary arts industry.</a:t>
            </a:r>
          </a:p>
          <a:p>
            <a:r>
              <a:rPr lang="en-US" sz="2400" dirty="0">
                <a:solidFill>
                  <a:srgbClr val="444444"/>
                </a:solidFill>
              </a:rPr>
              <a:t>Levels 3</a:t>
            </a:r>
          </a:p>
          <a:p>
            <a:r>
              <a:rPr lang="en-US" sz="2400" dirty="0">
                <a:solidFill>
                  <a:srgbClr val="444444"/>
                </a:solidFill>
              </a:rPr>
              <a:t>Individual</a:t>
            </a:r>
          </a:p>
          <a:p>
            <a:r>
              <a:rPr lang="en-US" sz="2400" dirty="0">
                <a:solidFill>
                  <a:srgbClr val="444444"/>
                </a:solidFill>
              </a:rPr>
              <a:t>File Folder</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2" name="TextBox 1">
            <a:extLst>
              <a:ext uri="{FF2B5EF4-FFF2-40B4-BE49-F238E27FC236}">
                <a16:creationId xmlns:a16="http://schemas.microsoft.com/office/drawing/2014/main" id="{EFD51A7B-8BFB-400D-A51E-FECD0B819449}"/>
              </a:ext>
            </a:extLst>
          </p:cNvPr>
          <p:cNvSpPr txBox="1"/>
          <p:nvPr/>
        </p:nvSpPr>
        <p:spPr>
          <a:xfrm>
            <a:off x="6172202" y="5177733"/>
            <a:ext cx="5475847" cy="369332"/>
          </a:xfrm>
          <a:prstGeom prst="rect">
            <a:avLst/>
          </a:prstGeom>
          <a:noFill/>
        </p:spPr>
        <p:txBody>
          <a:bodyPr wrap="square" rtlCol="0">
            <a:spAutoFit/>
          </a:bodyPr>
          <a:lstStyle/>
          <a:p>
            <a:pPr marL="285750" indent="-285750">
              <a:buFont typeface="Arial" panose="020B0604020202020204" pitchFamily="34" charset="0"/>
              <a:buChar char="•"/>
            </a:pPr>
            <a:r>
              <a:rPr lang="en-US" dirty="0"/>
              <a:t>Examples: Biochemistry, Police Officer</a:t>
            </a:r>
          </a:p>
        </p:txBody>
      </p:sp>
      <p:sp>
        <p:nvSpPr>
          <p:cNvPr id="5" name="Content Placeholder 4">
            <a:extLst>
              <a:ext uri="{FF2B5EF4-FFF2-40B4-BE49-F238E27FC236}">
                <a16:creationId xmlns:a16="http://schemas.microsoft.com/office/drawing/2014/main" id="{F03D1257-4633-46D8-96F2-58D2214F723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1547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Digital Stories for Change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77500" lnSpcReduction="20000"/>
          </a:bodyPr>
          <a:lstStyle/>
          <a:p>
            <a:r>
              <a:rPr lang="en-US" dirty="0"/>
              <a:t>Recognizes participants who demonstrate their knowledge, skills, and abilities to actively identify an issue concerning families, careers, or communities; research the topic; and develop a digital story to advocate for positive change. </a:t>
            </a:r>
          </a:p>
          <a:p>
            <a:r>
              <a:rPr lang="en-US" dirty="0"/>
              <a:t>The topic for 2020-2021 is “Human Trafficking.” Participants may choose to focus on education, prevention, advocacy or other activities to influence change.</a:t>
            </a:r>
          </a:p>
          <a:p>
            <a:r>
              <a:rPr lang="en-US" dirty="0"/>
              <a:t>Level 1, 2, 3 </a:t>
            </a:r>
          </a:p>
          <a:p>
            <a:r>
              <a:rPr lang="en-US" dirty="0"/>
              <a:t>Individual or Team</a:t>
            </a:r>
          </a:p>
          <a:p>
            <a:r>
              <a:rPr lang="en-US" dirty="0"/>
              <a:t>ONLINE</a:t>
            </a:r>
          </a:p>
          <a:p>
            <a:endParaRPr lang="en-US" dirty="0"/>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38837F62-415C-4FFE-83A1-E082CCAC0C6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09118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Early Childhood Education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fontScale="92500" lnSpcReduction="20000"/>
          </a:bodyPr>
          <a:lstStyle/>
          <a:p>
            <a:r>
              <a:rPr lang="en-US" sz="2400" b="0" i="0" dirty="0">
                <a:solidFill>
                  <a:srgbClr val="444444"/>
                </a:solidFill>
                <a:effectLst/>
              </a:rPr>
              <a:t>Recognizes participants who demonstrate their ability to use knowledge and skills gained from their enrollment in an occupational early childhood program.  On site, participants must plan and present to evaluators an activity related to the theme in response to a case study provided during the event and an oral presentation describing the activity.</a:t>
            </a:r>
          </a:p>
          <a:p>
            <a:r>
              <a:rPr lang="en-US" sz="2400" dirty="0">
                <a:solidFill>
                  <a:srgbClr val="444444"/>
                </a:solidFill>
              </a:rPr>
              <a:t>2020–2021 Theme: “Community Helpers”</a:t>
            </a:r>
          </a:p>
          <a:p>
            <a:r>
              <a:rPr lang="en-US" sz="2400" dirty="0">
                <a:solidFill>
                  <a:srgbClr val="444444"/>
                </a:solidFill>
              </a:rPr>
              <a:t>Level 3</a:t>
            </a:r>
          </a:p>
          <a:p>
            <a:r>
              <a:rPr lang="en-US" sz="2400" dirty="0">
                <a:solidFill>
                  <a:srgbClr val="444444"/>
                </a:solidFill>
              </a:rPr>
              <a:t>Individual</a:t>
            </a:r>
          </a:p>
          <a:p>
            <a:r>
              <a:rPr lang="en-US" sz="2400" dirty="0">
                <a:solidFill>
                  <a:srgbClr val="444444"/>
                </a:solidFill>
              </a:rPr>
              <a:t>Portfolio</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BF85E5A1-AB8F-4B30-81F6-A0594D36F4CA}"/>
              </a:ext>
            </a:extLst>
          </p:cNvPr>
          <p:cNvSpPr>
            <a:spLocks noGrp="1"/>
          </p:cNvSpPr>
          <p:nvPr>
            <p:ph sz="half" idx="2"/>
          </p:nvPr>
        </p:nvSpPr>
        <p:spPr>
          <a:xfrm>
            <a:off x="6324602" y="1167455"/>
            <a:ext cx="5181600" cy="4351338"/>
          </a:xfrm>
        </p:spPr>
        <p:txBody>
          <a:bodyPr>
            <a:normAutofit fontScale="92500" lnSpcReduction="20000"/>
          </a:bodyPr>
          <a:lstStyle/>
          <a:p>
            <a:endParaRPr lang="en-US" dirty="0"/>
          </a:p>
        </p:txBody>
      </p:sp>
    </p:spTree>
    <p:extLst>
      <p:ext uri="{BB962C8B-B14F-4D97-AF65-F5344CB8AC3E}">
        <p14:creationId xmlns:p14="http://schemas.microsoft.com/office/powerpoint/2010/main" val="2833009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Entrepreneurship</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a:xfrm>
            <a:off x="838200" y="1524000"/>
            <a:ext cx="5181600" cy="4351338"/>
          </a:xfrm>
        </p:spPr>
        <p:txBody>
          <a:bodyPr>
            <a:normAutofit fontScale="92500" lnSpcReduction="10000"/>
          </a:bodyPr>
          <a:lstStyle/>
          <a:p>
            <a:r>
              <a:rPr lang="en-US" dirty="0"/>
              <a:t>Recognizes participants who develop a plan for a small business using Family and Consumer Sciences skills and sound business practices. The business must relate to an area of Family and Consumer Sciences education or related occupations. </a:t>
            </a:r>
          </a:p>
          <a:p>
            <a:r>
              <a:rPr lang="en-US" dirty="0"/>
              <a:t>Level 1, 2, 3 </a:t>
            </a:r>
          </a:p>
          <a:p>
            <a:r>
              <a:rPr lang="en-US" dirty="0"/>
              <a:t>Individual or Team</a:t>
            </a:r>
          </a:p>
          <a:p>
            <a:r>
              <a:rPr lang="en-US" dirty="0"/>
              <a:t>Portfolio</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5CCA0175-B683-4FCD-9921-D0D2967C9F8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4351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Event Management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apply skills learned in Family and Consumer Sciences courses to manage the cost of an event.</a:t>
            </a:r>
          </a:p>
          <a:p>
            <a:r>
              <a:rPr lang="en-US" sz="2400" dirty="0">
                <a:solidFill>
                  <a:srgbClr val="444444"/>
                </a:solidFill>
              </a:rPr>
              <a:t>Levels 1, 2, 3</a:t>
            </a:r>
          </a:p>
          <a:p>
            <a:r>
              <a:rPr lang="en-US" sz="2400" dirty="0">
                <a:solidFill>
                  <a:srgbClr val="444444"/>
                </a:solidFill>
              </a:rPr>
              <a:t>Individual or Team </a:t>
            </a:r>
          </a:p>
          <a:p>
            <a:r>
              <a:rPr lang="en-US" sz="2400" dirty="0">
                <a:solidFill>
                  <a:srgbClr val="444444"/>
                </a:solidFill>
              </a:rPr>
              <a:t>Portfolio</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2" name="TextBox 1">
            <a:extLst>
              <a:ext uri="{FF2B5EF4-FFF2-40B4-BE49-F238E27FC236}">
                <a16:creationId xmlns:a16="http://schemas.microsoft.com/office/drawing/2014/main" id="{EFD51A7B-8BFB-400D-A51E-FECD0B819449}"/>
              </a:ext>
            </a:extLst>
          </p:cNvPr>
          <p:cNvSpPr txBox="1"/>
          <p:nvPr/>
        </p:nvSpPr>
        <p:spPr>
          <a:xfrm>
            <a:off x="6172202" y="5177733"/>
            <a:ext cx="5475847" cy="369332"/>
          </a:xfrm>
          <a:prstGeom prst="rect">
            <a:avLst/>
          </a:prstGeom>
          <a:noFill/>
        </p:spPr>
        <p:txBody>
          <a:bodyPr wrap="square" rtlCol="0">
            <a:spAutoFit/>
          </a:bodyPr>
          <a:lstStyle/>
          <a:p>
            <a:pPr marL="285750" indent="-285750">
              <a:buFont typeface="Arial" panose="020B0604020202020204" pitchFamily="34" charset="0"/>
              <a:buChar char="•"/>
            </a:pPr>
            <a:r>
              <a:rPr lang="en-US" dirty="0"/>
              <a:t>Examples: Biochemistry, Police Officer</a:t>
            </a:r>
          </a:p>
        </p:txBody>
      </p:sp>
      <p:sp>
        <p:nvSpPr>
          <p:cNvPr id="5" name="Content Placeholder 4">
            <a:extLst>
              <a:ext uri="{FF2B5EF4-FFF2-40B4-BE49-F238E27FC236}">
                <a16:creationId xmlns:a16="http://schemas.microsoft.com/office/drawing/2014/main" id="{5B38095F-C2A0-4C91-BA68-22BED879808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16174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Fashion Construction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a:xfrm>
            <a:off x="838200" y="1524000"/>
            <a:ext cx="5181600" cy="4652963"/>
          </a:xfrm>
        </p:spPr>
        <p:txBody>
          <a:bodyPr>
            <a:normAutofit fontScale="92500" lnSpcReduction="20000"/>
          </a:bodyPr>
          <a:lstStyle/>
          <a:p>
            <a:r>
              <a:rPr lang="en-US" dirty="0"/>
              <a:t>Recognizes participants who apply Fashion Construction skills learned in Family and Consumer Sciences courses and create a display using samples of their skills. Using new materials, participants construct in advance a garment or ensemble that dresses both the upper and lower body of a child or adult. </a:t>
            </a:r>
          </a:p>
          <a:p>
            <a:r>
              <a:rPr lang="en-US" dirty="0"/>
              <a:t>Levels 2, 3 </a:t>
            </a:r>
          </a:p>
          <a:p>
            <a:r>
              <a:rPr lang="en-US" dirty="0"/>
              <a:t>Individual </a:t>
            </a:r>
          </a:p>
          <a:p>
            <a:r>
              <a:rPr lang="en-US" dirty="0"/>
              <a:t>File Folder (and garment)</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8490D2AE-9127-4059-9BF4-30306480934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05194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Fashion Design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apply fashion design skills learned in Family and Consumer Sciences courses to design and market clothing styles.</a:t>
            </a:r>
          </a:p>
          <a:p>
            <a:r>
              <a:rPr lang="en-US" sz="2400" dirty="0">
                <a:solidFill>
                  <a:srgbClr val="444444"/>
                </a:solidFill>
              </a:rPr>
              <a:t>Levels 2, 3</a:t>
            </a:r>
          </a:p>
          <a:p>
            <a:r>
              <a:rPr lang="en-US" sz="2400" dirty="0">
                <a:solidFill>
                  <a:srgbClr val="444444"/>
                </a:solidFill>
              </a:rPr>
              <a:t>Individual or Team </a:t>
            </a:r>
          </a:p>
          <a:p>
            <a:r>
              <a:rPr lang="en-US" sz="2400" dirty="0">
                <a:solidFill>
                  <a:srgbClr val="444444"/>
                </a:solidFill>
              </a:rPr>
              <a:t>Portfolio</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B0CAFD65-3004-4D70-8112-B80B79E58236}"/>
              </a:ext>
            </a:extLst>
          </p:cNvPr>
          <p:cNvSpPr>
            <a:spLocks noGrp="1"/>
          </p:cNvSpPr>
          <p:nvPr>
            <p:ph sz="half" idx="2"/>
          </p:nvPr>
        </p:nvSpPr>
        <p:spPr>
          <a:xfrm>
            <a:off x="6248400" y="764878"/>
            <a:ext cx="5181600" cy="4351338"/>
          </a:xfrm>
        </p:spPr>
        <p:txBody>
          <a:bodyPr/>
          <a:lstStyle/>
          <a:p>
            <a:endParaRPr lang="en-US"/>
          </a:p>
        </p:txBody>
      </p:sp>
    </p:spTree>
    <p:extLst>
      <p:ext uri="{BB962C8B-B14F-4D97-AF65-F5344CB8AC3E}">
        <p14:creationId xmlns:p14="http://schemas.microsoft.com/office/powerpoint/2010/main" val="302014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FCCLA Chapter Website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92500" lnSpcReduction="10000"/>
          </a:bodyPr>
          <a:lstStyle/>
          <a:p>
            <a:r>
              <a:rPr lang="en-US" dirty="0"/>
              <a:t>Recognizes participants who use a chapter website to educate, inform, and involve members and the general public about the importance of the Family and Consumer Sciences program and the FCCLA chapter.</a:t>
            </a:r>
          </a:p>
          <a:p>
            <a:r>
              <a:rPr lang="en-US" dirty="0"/>
              <a:t>Levels 1, 2, 3 </a:t>
            </a:r>
          </a:p>
          <a:p>
            <a:r>
              <a:rPr lang="en-US" dirty="0"/>
              <a:t>Individual or Team</a:t>
            </a:r>
          </a:p>
          <a:p>
            <a:r>
              <a:rPr lang="en-US" dirty="0"/>
              <a:t>ONLINE</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6CCE38AB-BC9C-4F6D-B5C5-C3BD2CC71AE6}"/>
              </a:ext>
            </a:extLst>
          </p:cNvPr>
          <p:cNvSpPr>
            <a:spLocks noGrp="1"/>
          </p:cNvSpPr>
          <p:nvPr>
            <p:ph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80948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Focus on Children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use Family and Consumer Sciences skills to plan and conduct a child development project that has a positive impact on children and the community.</a:t>
            </a:r>
          </a:p>
          <a:p>
            <a:r>
              <a:rPr lang="en-US" sz="2400" dirty="0">
                <a:solidFill>
                  <a:srgbClr val="444444"/>
                </a:solidFill>
              </a:rPr>
              <a:t>Levels 1, 2, 3</a:t>
            </a:r>
          </a:p>
          <a:p>
            <a:r>
              <a:rPr lang="en-US" sz="2400" dirty="0">
                <a:solidFill>
                  <a:srgbClr val="444444"/>
                </a:solidFill>
              </a:rPr>
              <a:t>Individual or Team </a:t>
            </a:r>
          </a:p>
          <a:p>
            <a:r>
              <a:rPr lang="en-US" sz="2400" dirty="0">
                <a:solidFill>
                  <a:srgbClr val="444444"/>
                </a:solidFill>
              </a:rPr>
              <a:t>Display</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918EBAB1-6E51-4BB3-91ED-AC0CAB4381BE}"/>
              </a:ext>
            </a:extLst>
          </p:cNvPr>
          <p:cNvSpPr>
            <a:spLocks noGrp="1"/>
          </p:cNvSpPr>
          <p:nvPr>
            <p:ph sz="half" idx="2"/>
          </p:nvPr>
        </p:nvSpPr>
        <p:spPr>
          <a:xfrm>
            <a:off x="6172200" y="1167455"/>
            <a:ext cx="5181600" cy="4351338"/>
          </a:xfrm>
        </p:spPr>
        <p:txBody>
          <a:bodyPr/>
          <a:lstStyle/>
          <a:p>
            <a:endParaRPr lang="en-US" dirty="0"/>
          </a:p>
        </p:txBody>
      </p:sp>
    </p:spTree>
    <p:extLst>
      <p:ext uri="{BB962C8B-B14F-4D97-AF65-F5344CB8AC3E}">
        <p14:creationId xmlns:p14="http://schemas.microsoft.com/office/powerpoint/2010/main" val="18200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93CD-C286-0C44-852D-D876FFFD8D03}"/>
              </a:ext>
            </a:extLst>
          </p:cNvPr>
          <p:cNvSpPr>
            <a:spLocks noGrp="1"/>
          </p:cNvSpPr>
          <p:nvPr>
            <p:ph type="title"/>
          </p:nvPr>
        </p:nvSpPr>
        <p:spPr>
          <a:xfrm>
            <a:off x="838200" y="1010585"/>
            <a:ext cx="10515600" cy="1325563"/>
          </a:xfrm>
        </p:spPr>
        <p:txBody>
          <a:bodyPr/>
          <a:lstStyle/>
          <a:p>
            <a:r>
              <a:rPr lang="en-US" dirty="0"/>
              <a:t>Goals for Today </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503BCF4-CEBF-2540-AD62-ACC0A97C49DE}"/>
              </a:ext>
            </a:extLst>
          </p:cNvPr>
          <p:cNvSpPr>
            <a:spLocks noGrp="1"/>
          </p:cNvSpPr>
          <p:nvPr>
            <p:ph idx="1"/>
          </p:nvPr>
        </p:nvSpPr>
        <p:spPr>
          <a:xfrm>
            <a:off x="838200" y="2387599"/>
            <a:ext cx="10515600" cy="3789363"/>
          </a:xfrm>
        </p:spPr>
        <p:txBody>
          <a:bodyPr/>
          <a:lstStyle/>
          <a:p>
            <a:r>
              <a:rPr lang="en-US" dirty="0"/>
              <a:t>Explore competitive STAR events </a:t>
            </a:r>
          </a:p>
          <a:p>
            <a:r>
              <a:rPr lang="en-US" dirty="0"/>
              <a:t>Understand current resources to aid in choosing events</a:t>
            </a:r>
          </a:p>
          <a:p>
            <a:r>
              <a:rPr lang="en-US" dirty="0"/>
              <a:t>Collective thoughts/ questions/ comments </a:t>
            </a:r>
          </a:p>
          <a:p>
            <a:endParaRPr lang="en-US" dirty="0"/>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2"/>
          <a:stretch>
            <a:fillRect/>
          </a:stretch>
        </p:blipFill>
        <p:spPr>
          <a:xfrm>
            <a:off x="10876920" y="5817462"/>
            <a:ext cx="1185326" cy="988876"/>
          </a:xfrm>
          <a:prstGeom prst="rect">
            <a:avLst/>
          </a:prstGeom>
        </p:spPr>
      </p:pic>
    </p:spTree>
    <p:extLst>
      <p:ext uri="{BB962C8B-B14F-4D97-AF65-F5344CB8AC3E}">
        <p14:creationId xmlns:p14="http://schemas.microsoft.com/office/powerpoint/2010/main" val="249346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Food Innovations</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a:xfrm>
            <a:off x="838200" y="1690688"/>
            <a:ext cx="5181600" cy="4486275"/>
          </a:xfrm>
        </p:spPr>
        <p:txBody>
          <a:bodyPr>
            <a:normAutofit fontScale="92500" lnSpcReduction="20000"/>
          </a:bodyPr>
          <a:lstStyle/>
          <a:p>
            <a:r>
              <a:rPr lang="en-US" dirty="0"/>
              <a:t>Recognizes participants who demonstrate knowledge of the basic concepts of food product development by creating an original prototype formula, testing the product through focus groups and developing a marketing strategy.</a:t>
            </a:r>
          </a:p>
          <a:p>
            <a:r>
              <a:rPr lang="en-US" dirty="0"/>
              <a:t>Based on scenario (next slide)</a:t>
            </a:r>
          </a:p>
          <a:p>
            <a:r>
              <a:rPr lang="en-US" dirty="0"/>
              <a:t>Levels 1, 2, 3 </a:t>
            </a:r>
          </a:p>
          <a:p>
            <a:r>
              <a:rPr lang="en-US" dirty="0"/>
              <a:t>Individual or Team</a:t>
            </a:r>
          </a:p>
          <a:p>
            <a:r>
              <a:rPr lang="en-US" dirty="0"/>
              <a:t>Display</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EA03BE86-8E66-4BA2-83B7-CB041A866A53}"/>
              </a:ext>
            </a:extLst>
          </p:cNvPr>
          <p:cNvSpPr>
            <a:spLocks noGrp="1"/>
          </p:cNvSpPr>
          <p:nvPr>
            <p:ph sz="half" idx="2"/>
          </p:nvPr>
        </p:nvSpPr>
        <p:spPr/>
        <p:txBody>
          <a:bodyPr>
            <a:normAutofit fontScale="92500" lnSpcReduction="20000"/>
          </a:bodyPr>
          <a:lstStyle/>
          <a:p>
            <a:endParaRPr lang="en-US"/>
          </a:p>
        </p:txBody>
      </p:sp>
    </p:spTree>
    <p:extLst>
      <p:ext uri="{BB962C8B-B14F-4D97-AF65-F5344CB8AC3E}">
        <p14:creationId xmlns:p14="http://schemas.microsoft.com/office/powerpoint/2010/main" val="357118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D9460D-6B95-4785-963D-726447764EC9}"/>
              </a:ext>
            </a:extLst>
          </p:cNvPr>
          <p:cNvPicPr>
            <a:picLocks noChangeAspect="1"/>
          </p:cNvPicPr>
          <p:nvPr/>
        </p:nvPicPr>
        <p:blipFill>
          <a:blip r:embed="rId2"/>
          <a:stretch>
            <a:fillRect/>
          </a:stretch>
        </p:blipFill>
        <p:spPr>
          <a:xfrm>
            <a:off x="1313411" y="-2508"/>
            <a:ext cx="9561685" cy="6860508"/>
          </a:xfrm>
          <a:prstGeom prst="rect">
            <a:avLst/>
          </a:prstGeom>
        </p:spPr>
      </p:pic>
    </p:spTree>
    <p:extLst>
      <p:ext uri="{BB962C8B-B14F-4D97-AF65-F5344CB8AC3E}">
        <p14:creationId xmlns:p14="http://schemas.microsoft.com/office/powerpoint/2010/main" val="34856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Hospitality, Tourism, and Recreation</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demonstrate their knowledge of the hospitality, tourism, and recreation industries and ability to translate their knowledge into a hypothetical or real business.  Project must relate to culinary, lodging, recreation, tourism or event coordination.</a:t>
            </a:r>
          </a:p>
          <a:p>
            <a:r>
              <a:rPr lang="en-US" sz="2400" dirty="0">
                <a:solidFill>
                  <a:srgbClr val="444444"/>
                </a:solidFill>
              </a:rPr>
              <a:t>Levels 1, 2, 3</a:t>
            </a:r>
          </a:p>
          <a:p>
            <a:r>
              <a:rPr lang="en-US" sz="2400" dirty="0">
                <a:solidFill>
                  <a:srgbClr val="444444"/>
                </a:solidFill>
              </a:rPr>
              <a:t>Individual or Team </a:t>
            </a:r>
          </a:p>
          <a:p>
            <a:r>
              <a:rPr lang="en-US" sz="2400" dirty="0">
                <a:solidFill>
                  <a:srgbClr val="444444"/>
                </a:solidFill>
              </a:rPr>
              <a:t>Portfolio</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3AF8068F-FFDE-4ADA-B0C0-38968EFB8B51}"/>
              </a:ext>
            </a:extLst>
          </p:cNvPr>
          <p:cNvSpPr>
            <a:spLocks noGrp="1"/>
          </p:cNvSpPr>
          <p:nvPr>
            <p:ph sz="half" idx="2"/>
          </p:nvPr>
        </p:nvSpPr>
        <p:spPr>
          <a:xfrm>
            <a:off x="6172200" y="1316789"/>
            <a:ext cx="5181600" cy="4351338"/>
          </a:xfrm>
        </p:spPr>
        <p:txBody>
          <a:bodyPr/>
          <a:lstStyle/>
          <a:p>
            <a:endParaRPr lang="en-US"/>
          </a:p>
        </p:txBody>
      </p:sp>
    </p:spTree>
    <p:extLst>
      <p:ext uri="{BB962C8B-B14F-4D97-AF65-F5344CB8AC3E}">
        <p14:creationId xmlns:p14="http://schemas.microsoft.com/office/powerpoint/2010/main" val="297787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Instructional Video Design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lnSpcReduction="10000"/>
          </a:bodyPr>
          <a:lstStyle/>
          <a:p>
            <a:r>
              <a:rPr lang="en-US" dirty="0"/>
              <a:t>Recognizes participants who demonstrate their knowledge, skills, and abilities to research, plan, and create an instructional video to deliver content as part of a lesson or unit of instruction.</a:t>
            </a:r>
          </a:p>
          <a:p>
            <a:r>
              <a:rPr lang="en-US" dirty="0"/>
              <a:t>Levels 1, 2, 3 </a:t>
            </a:r>
          </a:p>
          <a:p>
            <a:r>
              <a:rPr lang="en-US" dirty="0"/>
              <a:t>Individual or Team </a:t>
            </a:r>
          </a:p>
          <a:p>
            <a:r>
              <a:rPr lang="en-US" dirty="0"/>
              <a:t>ONLINE</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DEC62769-C8FF-4DBF-8F79-42C2BCDD6CF9}"/>
              </a:ext>
            </a:extLst>
          </p:cNvPr>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211241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Interior Design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apply interior design skills learned in Family and Consumer Sciences courses to design spaces to meet client needs. In advance, participants will create design deliverables addressing the specifics of the design scenario.</a:t>
            </a:r>
          </a:p>
          <a:p>
            <a:r>
              <a:rPr lang="en-US" sz="2400" dirty="0">
                <a:solidFill>
                  <a:srgbClr val="444444"/>
                </a:solidFill>
              </a:rPr>
              <a:t>Levels 2, 3</a:t>
            </a:r>
          </a:p>
          <a:p>
            <a:r>
              <a:rPr lang="en-US" sz="2400" dirty="0">
                <a:solidFill>
                  <a:srgbClr val="444444"/>
                </a:solidFill>
              </a:rPr>
              <a:t>Individual or Team </a:t>
            </a:r>
          </a:p>
          <a:p>
            <a:r>
              <a:rPr lang="en-US" sz="2400" dirty="0">
                <a:solidFill>
                  <a:srgbClr val="444444"/>
                </a:solidFill>
              </a:rPr>
              <a:t>Display</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EA0CDC97-65E3-4EF6-A964-16F2C2A86901}"/>
              </a:ext>
            </a:extLst>
          </p:cNvPr>
          <p:cNvSpPr>
            <a:spLocks noGrp="1"/>
          </p:cNvSpPr>
          <p:nvPr>
            <p:ph sz="half" idx="2"/>
          </p:nvPr>
        </p:nvSpPr>
        <p:spPr>
          <a:xfrm>
            <a:off x="6172200" y="1167455"/>
            <a:ext cx="5181600" cy="4351338"/>
          </a:xfrm>
        </p:spPr>
        <p:txBody>
          <a:bodyPr/>
          <a:lstStyle/>
          <a:p>
            <a:endParaRPr lang="en-US"/>
          </a:p>
        </p:txBody>
      </p:sp>
    </p:spTree>
    <p:extLst>
      <p:ext uri="{BB962C8B-B14F-4D97-AF65-F5344CB8AC3E}">
        <p14:creationId xmlns:p14="http://schemas.microsoft.com/office/powerpoint/2010/main" val="192666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Interpersonal Communication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92500" lnSpcReduction="10000"/>
          </a:bodyPr>
          <a:lstStyle/>
          <a:p>
            <a:r>
              <a:rPr lang="en-US" dirty="0"/>
              <a:t>Recognizes participants who use Family and Consumer Sciences and/or related occupations skills and apply communication techniques to develop a project designed to strengthen communication.</a:t>
            </a:r>
          </a:p>
          <a:p>
            <a:r>
              <a:rPr lang="en-US" dirty="0"/>
              <a:t>Level 1, 2, 3 </a:t>
            </a:r>
          </a:p>
          <a:p>
            <a:r>
              <a:rPr lang="en-US" dirty="0"/>
              <a:t>Individual or Team </a:t>
            </a:r>
          </a:p>
          <a:p>
            <a:r>
              <a:rPr lang="en-US" dirty="0"/>
              <a:t>File Folder</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626C513A-D43F-4FC1-B4E4-5BFDF4881C05}"/>
              </a:ext>
            </a:extLst>
          </p:cNvPr>
          <p:cNvSpPr>
            <a:spLocks noGrp="1"/>
          </p:cNvSpPr>
          <p:nvPr>
            <p:ph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1266857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Job Interview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use Family and Consumer Sciences and/or related occupations skills to develop a portfolio, participate in an interview and communicate a personal understanding of job requirements.</a:t>
            </a:r>
          </a:p>
          <a:p>
            <a:r>
              <a:rPr lang="en-US" sz="2400" dirty="0">
                <a:solidFill>
                  <a:srgbClr val="444444"/>
                </a:solidFill>
              </a:rPr>
              <a:t>Levels 2, 3</a:t>
            </a:r>
          </a:p>
          <a:p>
            <a:r>
              <a:rPr lang="en-US" sz="2400" dirty="0">
                <a:solidFill>
                  <a:srgbClr val="444444"/>
                </a:solidFill>
              </a:rPr>
              <a:t>Individual</a:t>
            </a:r>
          </a:p>
          <a:p>
            <a:r>
              <a:rPr lang="en-US" sz="2400" dirty="0">
                <a:solidFill>
                  <a:srgbClr val="444444"/>
                </a:solidFill>
              </a:rPr>
              <a:t>Portfolio (and interview)</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E618DB9D-9D36-45B1-9163-BA4AFF7D6F0B}"/>
              </a:ext>
            </a:extLst>
          </p:cNvPr>
          <p:cNvSpPr>
            <a:spLocks noGrp="1"/>
          </p:cNvSpPr>
          <p:nvPr>
            <p:ph sz="half" idx="2"/>
          </p:nvPr>
        </p:nvSpPr>
        <p:spPr>
          <a:xfrm>
            <a:off x="6248400" y="620920"/>
            <a:ext cx="5181600" cy="4351338"/>
          </a:xfrm>
        </p:spPr>
        <p:txBody>
          <a:bodyPr/>
          <a:lstStyle/>
          <a:p>
            <a:endParaRPr lang="en-US"/>
          </a:p>
        </p:txBody>
      </p:sp>
    </p:spTree>
    <p:extLst>
      <p:ext uri="{BB962C8B-B14F-4D97-AF65-F5344CB8AC3E}">
        <p14:creationId xmlns:p14="http://schemas.microsoft.com/office/powerpoint/2010/main" val="46386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Leadership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85000" lnSpcReduction="20000"/>
          </a:bodyPr>
          <a:lstStyle/>
          <a:p>
            <a:r>
              <a:rPr lang="en-US" dirty="0"/>
              <a:t>Recognizes participants who actively evaluate and grow in their leadership potential. Participants use the Student Leadership Challenge and supporting materials, to investigate their leadership ability and develop a mentorship relationship to further their leadership development.</a:t>
            </a:r>
          </a:p>
          <a:p>
            <a:r>
              <a:rPr lang="en-US" dirty="0"/>
              <a:t>Levels 2, 3 </a:t>
            </a:r>
          </a:p>
          <a:p>
            <a:r>
              <a:rPr lang="en-US" dirty="0"/>
              <a:t>Individual </a:t>
            </a:r>
          </a:p>
          <a:p>
            <a:r>
              <a:rPr lang="en-US" dirty="0"/>
              <a:t>Portfolio</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CD7D9ADD-D28D-49C1-8766-274A5A4D2C1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547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National Programs in Action</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explain how the FCCLA Planning Process was used to implement a national program project.</a:t>
            </a:r>
          </a:p>
          <a:p>
            <a:r>
              <a:rPr lang="en-US" sz="2400" dirty="0">
                <a:solidFill>
                  <a:srgbClr val="444444"/>
                </a:solidFill>
              </a:rPr>
              <a:t>Levels 1, 2, 3</a:t>
            </a:r>
          </a:p>
          <a:p>
            <a:r>
              <a:rPr lang="en-US" sz="2400" dirty="0">
                <a:solidFill>
                  <a:srgbClr val="444444"/>
                </a:solidFill>
              </a:rPr>
              <a:t>Individual or Team</a:t>
            </a:r>
          </a:p>
          <a:p>
            <a:r>
              <a:rPr lang="en-US" sz="2400" dirty="0">
                <a:solidFill>
                  <a:srgbClr val="444444"/>
                </a:solidFill>
              </a:rPr>
              <a:t>File Folder</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0F707473-D69A-4990-AB48-4EFCA8D9DC07}"/>
              </a:ext>
            </a:extLst>
          </p:cNvPr>
          <p:cNvSpPr>
            <a:spLocks noGrp="1"/>
          </p:cNvSpPr>
          <p:nvPr>
            <p:ph sz="half" idx="2"/>
          </p:nvPr>
        </p:nvSpPr>
        <p:spPr>
          <a:xfrm>
            <a:off x="6172202" y="1419280"/>
            <a:ext cx="5181600" cy="4351338"/>
          </a:xfrm>
        </p:spPr>
        <p:txBody>
          <a:bodyPr/>
          <a:lstStyle/>
          <a:p>
            <a:endParaRPr lang="en-US"/>
          </a:p>
        </p:txBody>
      </p:sp>
    </p:spTree>
    <p:extLst>
      <p:ext uri="{BB962C8B-B14F-4D97-AF65-F5344CB8AC3E}">
        <p14:creationId xmlns:p14="http://schemas.microsoft.com/office/powerpoint/2010/main" val="50568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Nutrition and Wellness</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lnSpcReduction="10000"/>
          </a:bodyPr>
          <a:lstStyle/>
          <a:p>
            <a:r>
              <a:rPr lang="en-US" dirty="0"/>
              <a:t>Recognizes participants who track food intake and physical activity for themselves, their family, or a community group and determine goals and strategies for improving their overall health.</a:t>
            </a:r>
          </a:p>
          <a:p>
            <a:r>
              <a:rPr lang="en-US" dirty="0"/>
              <a:t>Level 1, 2, 3 </a:t>
            </a:r>
          </a:p>
          <a:p>
            <a:r>
              <a:rPr lang="en-US" dirty="0"/>
              <a:t>Individual or Team </a:t>
            </a:r>
          </a:p>
          <a:p>
            <a:r>
              <a:rPr lang="en-US" dirty="0"/>
              <a:t>Portfolio</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CFCC8761-A85B-4DCA-A541-04E0A5BC196F}"/>
              </a:ext>
            </a:extLst>
          </p:cNvPr>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379503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1A5B33-36EE-C84B-9FF8-EE06555B72B8}"/>
              </a:ext>
            </a:extLst>
          </p:cNvPr>
          <p:cNvSpPr/>
          <p:nvPr/>
        </p:nvSpPr>
        <p:spPr>
          <a:xfrm>
            <a:off x="0" y="202407"/>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D7B757-60F9-CA46-BC06-4F4D6037AD71}"/>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F5A1CC-A180-4480-B9EB-FC2538690C54}"/>
              </a:ext>
            </a:extLst>
          </p:cNvPr>
          <p:cNvPicPr>
            <a:picLocks noChangeAspect="1"/>
          </p:cNvPicPr>
          <p:nvPr/>
        </p:nvPicPr>
        <p:blipFill>
          <a:blip r:embed="rId3"/>
          <a:stretch>
            <a:fillRect/>
          </a:stretch>
        </p:blipFill>
        <p:spPr>
          <a:xfrm>
            <a:off x="4021162" y="0"/>
            <a:ext cx="4149676" cy="2129439"/>
          </a:xfrm>
          <a:prstGeom prst="rect">
            <a:avLst/>
          </a:prstGeom>
        </p:spPr>
      </p:pic>
      <p:sp>
        <p:nvSpPr>
          <p:cNvPr id="2" name="TextBox 1">
            <a:extLst>
              <a:ext uri="{FF2B5EF4-FFF2-40B4-BE49-F238E27FC236}">
                <a16:creationId xmlns:a16="http://schemas.microsoft.com/office/drawing/2014/main" id="{C8BFBDDE-FFF1-46B2-AEC6-C5CEB9AD6FB9}"/>
              </a:ext>
            </a:extLst>
          </p:cNvPr>
          <p:cNvSpPr txBox="1"/>
          <p:nvPr/>
        </p:nvSpPr>
        <p:spPr>
          <a:xfrm>
            <a:off x="482600" y="2129439"/>
            <a:ext cx="11252200" cy="4093428"/>
          </a:xfrm>
          <a:prstGeom prst="rect">
            <a:avLst/>
          </a:prstGeom>
          <a:noFill/>
        </p:spPr>
        <p:txBody>
          <a:bodyPr wrap="square" numCol="3" rtlCol="0">
            <a:spAutoFit/>
          </a:bodyPr>
          <a:lstStyle/>
          <a:p>
            <a:pPr marL="285750" indent="-285750">
              <a:buFont typeface="Arial" panose="020B0604020202020204" pitchFamily="34" charset="0"/>
              <a:buChar char="•"/>
            </a:pPr>
            <a:r>
              <a:rPr lang="en-US" sz="2000" dirty="0"/>
              <a:t>Baking and Pastry</a:t>
            </a:r>
          </a:p>
          <a:p>
            <a:pPr marL="285750" indent="-285750">
              <a:buFont typeface="Arial" panose="020B0604020202020204" pitchFamily="34" charset="0"/>
              <a:buChar char="•"/>
            </a:pPr>
            <a:r>
              <a:rPr lang="en-US" sz="2000" dirty="0"/>
              <a:t>Career Investigation </a:t>
            </a:r>
          </a:p>
          <a:p>
            <a:pPr marL="285750" indent="-285750">
              <a:buFont typeface="Arial" panose="020B0604020202020204" pitchFamily="34" charset="0"/>
              <a:buChar char="•"/>
            </a:pPr>
            <a:r>
              <a:rPr lang="en-US" sz="2000" dirty="0"/>
              <a:t>Chapter in Review Display/Portfolio</a:t>
            </a:r>
          </a:p>
          <a:p>
            <a:pPr marL="285750" indent="-285750">
              <a:buFont typeface="Arial" panose="020B0604020202020204" pitchFamily="34" charset="0"/>
              <a:buChar char="•"/>
            </a:pPr>
            <a:r>
              <a:rPr lang="en-US" sz="2000" dirty="0"/>
              <a:t>Chapter Service Project Display/ Portfolio</a:t>
            </a:r>
          </a:p>
          <a:p>
            <a:pPr marL="285750" indent="-285750">
              <a:buFont typeface="Arial" panose="020B0604020202020204" pitchFamily="34" charset="0"/>
              <a:buChar char="•"/>
            </a:pPr>
            <a:r>
              <a:rPr lang="en-US" sz="2000" dirty="0"/>
              <a:t>Culinary Arts </a:t>
            </a:r>
          </a:p>
          <a:p>
            <a:pPr marL="285750" indent="-285750">
              <a:buFont typeface="Arial" panose="020B0604020202020204" pitchFamily="34" charset="0"/>
              <a:buChar char="•"/>
            </a:pPr>
            <a:r>
              <a:rPr lang="en-US" sz="2000" dirty="0"/>
              <a:t>Culinary Math Management</a:t>
            </a:r>
          </a:p>
          <a:p>
            <a:pPr marL="285750" indent="-285750">
              <a:buFont typeface="Arial" panose="020B0604020202020204" pitchFamily="34" charset="0"/>
              <a:buChar char="•"/>
            </a:pPr>
            <a:r>
              <a:rPr lang="en-US" sz="2000" dirty="0"/>
              <a:t>Digital Stories for Change</a:t>
            </a:r>
          </a:p>
          <a:p>
            <a:pPr marL="285750" indent="-285750">
              <a:buFont typeface="Arial" panose="020B0604020202020204" pitchFamily="34" charset="0"/>
              <a:buChar char="•"/>
            </a:pPr>
            <a:r>
              <a:rPr lang="en-US" sz="2000" dirty="0"/>
              <a:t>Early Childhood Education </a:t>
            </a:r>
          </a:p>
          <a:p>
            <a:pPr marL="285750" indent="-285750">
              <a:buFont typeface="Arial" panose="020B0604020202020204" pitchFamily="34" charset="0"/>
              <a:buChar char="•"/>
            </a:pPr>
            <a:r>
              <a:rPr lang="en-US" sz="2000" dirty="0"/>
              <a:t>Entrepreneurship</a:t>
            </a:r>
          </a:p>
          <a:p>
            <a:pPr marL="285750" indent="-285750">
              <a:buFont typeface="Arial" panose="020B0604020202020204" pitchFamily="34" charset="0"/>
              <a:buChar char="•"/>
            </a:pPr>
            <a:r>
              <a:rPr lang="en-US" sz="2000" dirty="0"/>
              <a:t>Event Management </a:t>
            </a:r>
          </a:p>
          <a:p>
            <a:pPr marL="285750" indent="-285750">
              <a:buFont typeface="Arial" panose="020B0604020202020204" pitchFamily="34" charset="0"/>
              <a:buChar char="•"/>
            </a:pPr>
            <a:r>
              <a:rPr lang="en-US" sz="2000" dirty="0"/>
              <a:t>Fashion Construction </a:t>
            </a:r>
          </a:p>
          <a:p>
            <a:pPr marL="285750" indent="-285750">
              <a:buFont typeface="Arial" panose="020B0604020202020204" pitchFamily="34" charset="0"/>
              <a:buChar char="•"/>
            </a:pPr>
            <a:r>
              <a:rPr lang="en-US" sz="2000" dirty="0"/>
              <a:t>Fashion Design </a:t>
            </a:r>
          </a:p>
          <a:p>
            <a:pPr marL="285750" indent="-285750">
              <a:buFont typeface="Arial" panose="020B0604020202020204" pitchFamily="34" charset="0"/>
              <a:buChar char="•"/>
            </a:pPr>
            <a:r>
              <a:rPr lang="en-US" sz="2000" dirty="0"/>
              <a:t>FCCLA Chapter Website </a:t>
            </a:r>
          </a:p>
          <a:p>
            <a:pPr marL="285750" indent="-285750">
              <a:buFont typeface="Arial" panose="020B0604020202020204" pitchFamily="34" charset="0"/>
              <a:buChar char="•"/>
            </a:pPr>
            <a:r>
              <a:rPr lang="en-US" sz="2000" dirty="0"/>
              <a:t>Focus on Children </a:t>
            </a:r>
          </a:p>
          <a:p>
            <a:pPr marL="285750" indent="-285750">
              <a:buFont typeface="Arial" panose="020B0604020202020204" pitchFamily="34" charset="0"/>
              <a:buChar char="•"/>
            </a:pPr>
            <a:r>
              <a:rPr lang="en-US" sz="2000" dirty="0"/>
              <a:t>Food Innovations </a:t>
            </a:r>
          </a:p>
          <a:p>
            <a:pPr marL="285750" indent="-285750">
              <a:buFont typeface="Arial" panose="020B0604020202020204" pitchFamily="34" charset="0"/>
              <a:buChar char="•"/>
            </a:pPr>
            <a:r>
              <a:rPr lang="en-US" sz="2000" dirty="0"/>
              <a:t>Hospitality, Tourism, and Recreation </a:t>
            </a:r>
          </a:p>
          <a:p>
            <a:pPr marL="285750" indent="-285750">
              <a:buFont typeface="Arial" panose="020B0604020202020204" pitchFamily="34" charset="0"/>
              <a:buChar char="•"/>
            </a:pPr>
            <a:r>
              <a:rPr lang="en-US" sz="2000" dirty="0"/>
              <a:t>Instructional Video Design </a:t>
            </a:r>
          </a:p>
          <a:p>
            <a:pPr marL="285750" indent="-285750">
              <a:buFont typeface="Arial" panose="020B0604020202020204" pitchFamily="34" charset="0"/>
              <a:buChar char="•"/>
            </a:pPr>
            <a:r>
              <a:rPr lang="en-US" sz="2000" dirty="0"/>
              <a:t>Interior Design </a:t>
            </a:r>
          </a:p>
          <a:p>
            <a:pPr marL="285750" indent="-285750">
              <a:buFont typeface="Arial" panose="020B0604020202020204" pitchFamily="34" charset="0"/>
              <a:buChar char="•"/>
            </a:pPr>
            <a:r>
              <a:rPr lang="en-US" sz="2000" dirty="0"/>
              <a:t>Interpersonal Communication </a:t>
            </a:r>
          </a:p>
          <a:p>
            <a:pPr marL="285750" indent="-285750">
              <a:buFont typeface="Arial" panose="020B0604020202020204" pitchFamily="34" charset="0"/>
              <a:buChar char="•"/>
            </a:pPr>
            <a:r>
              <a:rPr lang="en-US" sz="2000" dirty="0"/>
              <a:t>Job Interview </a:t>
            </a:r>
          </a:p>
          <a:p>
            <a:pPr marL="285750" indent="-285750">
              <a:buFont typeface="Arial" panose="020B0604020202020204" pitchFamily="34" charset="0"/>
              <a:buChar char="•"/>
            </a:pPr>
            <a:r>
              <a:rPr lang="en-US" sz="2000" dirty="0"/>
              <a:t>Leadership </a:t>
            </a:r>
          </a:p>
          <a:p>
            <a:pPr marL="285750" indent="-285750">
              <a:buFont typeface="Arial" panose="020B0604020202020204" pitchFamily="34" charset="0"/>
              <a:buChar char="•"/>
            </a:pPr>
            <a:r>
              <a:rPr lang="en-US" sz="2000" dirty="0"/>
              <a:t>National Programs in Action </a:t>
            </a:r>
          </a:p>
          <a:p>
            <a:pPr marL="285750" indent="-285750">
              <a:buFont typeface="Arial" panose="020B0604020202020204" pitchFamily="34" charset="0"/>
              <a:buChar char="•"/>
            </a:pPr>
            <a:r>
              <a:rPr lang="en-US" sz="2000" dirty="0"/>
              <a:t>Nutrition and Wellness </a:t>
            </a:r>
          </a:p>
          <a:p>
            <a:pPr marL="285750" indent="-285750">
              <a:buFont typeface="Arial" panose="020B0604020202020204" pitchFamily="34" charset="0"/>
              <a:buChar char="•"/>
            </a:pPr>
            <a:r>
              <a:rPr lang="en-US" sz="2000" dirty="0"/>
              <a:t>Parliamentary Procedure </a:t>
            </a:r>
          </a:p>
          <a:p>
            <a:pPr marL="285750" indent="-285750">
              <a:buFont typeface="Arial" panose="020B0604020202020204" pitchFamily="34" charset="0"/>
              <a:buChar char="•"/>
            </a:pPr>
            <a:r>
              <a:rPr lang="en-US" sz="2000" dirty="0"/>
              <a:t>Professional Presentation </a:t>
            </a:r>
          </a:p>
          <a:p>
            <a:pPr marL="285750" indent="-285750">
              <a:buFont typeface="Arial" panose="020B0604020202020204" pitchFamily="34" charset="0"/>
              <a:buChar char="•"/>
            </a:pPr>
            <a:r>
              <a:rPr lang="en-US" sz="2000" dirty="0"/>
              <a:t>Promote and Publicize FCCLA! </a:t>
            </a:r>
          </a:p>
          <a:p>
            <a:pPr marL="285750" indent="-285750">
              <a:buFont typeface="Arial" panose="020B0604020202020204" pitchFamily="34" charset="0"/>
              <a:buChar char="•"/>
            </a:pPr>
            <a:r>
              <a:rPr lang="en-US" sz="2000" dirty="0"/>
              <a:t>Public Policy Advocate </a:t>
            </a:r>
          </a:p>
          <a:p>
            <a:pPr marL="285750" indent="-285750">
              <a:buFont typeface="Arial" panose="020B0604020202020204" pitchFamily="34" charset="0"/>
              <a:buChar char="•"/>
            </a:pPr>
            <a:r>
              <a:rPr lang="en-US" sz="2000" dirty="0"/>
              <a:t>Repurpose and Redesign </a:t>
            </a:r>
          </a:p>
          <a:p>
            <a:pPr marL="285750" indent="-285750">
              <a:buFont typeface="Arial" panose="020B0604020202020204" pitchFamily="34" charset="0"/>
              <a:buChar char="•"/>
            </a:pPr>
            <a:r>
              <a:rPr lang="en-US" sz="2000" dirty="0"/>
              <a:t>Say Yes and FCS Education </a:t>
            </a:r>
          </a:p>
          <a:p>
            <a:pPr marL="285750" indent="-285750">
              <a:buFont typeface="Arial" panose="020B0604020202020204" pitchFamily="34" charset="0"/>
              <a:buChar char="•"/>
            </a:pPr>
            <a:r>
              <a:rPr lang="en-US" sz="2000" dirty="0"/>
              <a:t>Sports Nutrition </a:t>
            </a:r>
          </a:p>
          <a:p>
            <a:pPr marL="285750" indent="-285750">
              <a:buFont typeface="Arial" panose="020B0604020202020204" pitchFamily="34" charset="0"/>
              <a:buChar char="•"/>
            </a:pPr>
            <a:r>
              <a:rPr lang="en-US" sz="2000" dirty="0"/>
              <a:t>Sustainability Challenge </a:t>
            </a:r>
          </a:p>
          <a:p>
            <a:pPr marL="285750" indent="-285750">
              <a:buFont typeface="Arial" panose="020B0604020202020204" pitchFamily="34" charset="0"/>
              <a:buChar char="•"/>
            </a:pPr>
            <a:r>
              <a:rPr lang="en-US" sz="2000" dirty="0"/>
              <a:t>Teach and Train </a:t>
            </a:r>
          </a:p>
        </p:txBody>
      </p:sp>
    </p:spTree>
    <p:extLst>
      <p:ext uri="{BB962C8B-B14F-4D97-AF65-F5344CB8AC3E}">
        <p14:creationId xmlns:p14="http://schemas.microsoft.com/office/powerpoint/2010/main" val="819550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Parliamentary Procedure</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chapters that develop a working knowledge of parliamentary law and the ability to conduct an FCCLA business meeting.</a:t>
            </a:r>
          </a:p>
          <a:p>
            <a:r>
              <a:rPr lang="en-US" sz="2400" dirty="0">
                <a:solidFill>
                  <a:srgbClr val="444444"/>
                </a:solidFill>
              </a:rPr>
              <a:t>Levels 1, 2, 3</a:t>
            </a:r>
          </a:p>
          <a:p>
            <a:r>
              <a:rPr lang="en-US" sz="2400" dirty="0">
                <a:solidFill>
                  <a:srgbClr val="444444"/>
                </a:solidFill>
              </a:rPr>
              <a:t>Team</a:t>
            </a:r>
          </a:p>
          <a:p>
            <a:r>
              <a:rPr lang="en-US" sz="2400" dirty="0">
                <a:solidFill>
                  <a:srgbClr val="444444"/>
                </a:solidFill>
              </a:rPr>
              <a:t>Knowledge Test &amp; Demonstration Meeting </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06C592C8-18EC-45F3-AC99-BE0CB7973938}"/>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41817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Professional Presentation</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lnSpcReduction="10000"/>
          </a:bodyPr>
          <a:lstStyle/>
          <a:p>
            <a:r>
              <a:rPr lang="en-US" dirty="0"/>
              <a:t>Recognizes participants who make an oral presentation about issues concerning Family and Consumer Sciences and/or related occupations. Participants use visuals to illustrate content of the presentation.</a:t>
            </a:r>
          </a:p>
          <a:p>
            <a:r>
              <a:rPr lang="en-US" dirty="0"/>
              <a:t>Level 1, 2, 3 </a:t>
            </a:r>
          </a:p>
          <a:p>
            <a:r>
              <a:rPr lang="en-US" dirty="0"/>
              <a:t>File Folder</a:t>
            </a:r>
          </a:p>
        </p:txBody>
      </p:sp>
      <p:pic>
        <p:nvPicPr>
          <p:cNvPr id="8" name="Content Placeholder 7">
            <a:extLst>
              <a:ext uri="{FF2B5EF4-FFF2-40B4-BE49-F238E27FC236}">
                <a16:creationId xmlns:a16="http://schemas.microsoft.com/office/drawing/2014/main" id="{421931A7-9DA8-463A-8821-EAB73DBE787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8000" y="1524000"/>
            <a:ext cx="3810000" cy="3810000"/>
          </a:xfrm>
        </p:spPr>
      </p:pic>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5"/>
          <a:stretch>
            <a:fillRect/>
          </a:stretch>
        </p:blipFill>
        <p:spPr>
          <a:xfrm>
            <a:off x="10876920" y="5817462"/>
            <a:ext cx="1185326" cy="988876"/>
          </a:xfrm>
          <a:prstGeom prst="rect">
            <a:avLst/>
          </a:prstGeom>
        </p:spPr>
      </p:pic>
    </p:spTree>
    <p:extLst>
      <p:ext uri="{BB962C8B-B14F-4D97-AF65-F5344CB8AC3E}">
        <p14:creationId xmlns:p14="http://schemas.microsoft.com/office/powerpoint/2010/main" val="2187449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Promote and Publicize FCCLA!</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develop an FCCLA promotion and publicity campaign to raise awareness and educate the school, parents, and members of the community about the importance of FCCLA and Family and Consumer Sciences education. </a:t>
            </a:r>
          </a:p>
          <a:p>
            <a:r>
              <a:rPr lang="en-US" sz="2400" dirty="0">
                <a:solidFill>
                  <a:srgbClr val="444444"/>
                </a:solidFill>
              </a:rPr>
              <a:t>Levels 1, 2, 3</a:t>
            </a:r>
          </a:p>
          <a:p>
            <a:r>
              <a:rPr lang="en-US" sz="2400" dirty="0">
                <a:solidFill>
                  <a:srgbClr val="444444"/>
                </a:solidFill>
              </a:rPr>
              <a:t>Individual or Team </a:t>
            </a:r>
          </a:p>
          <a:p>
            <a:r>
              <a:rPr lang="en-US" sz="2400" dirty="0">
                <a:solidFill>
                  <a:srgbClr val="444444"/>
                </a:solidFill>
              </a:rPr>
              <a:t>Portfolio</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60CEB5CB-F105-44F9-AF39-75F24EAA18A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37174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Public Policy Advocate</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85000" lnSpcReduction="20000"/>
          </a:bodyPr>
          <a:lstStyle/>
          <a:p>
            <a:r>
              <a:rPr lang="en-US" dirty="0"/>
              <a:t>Recognizes participants who demonstrate their knowledge, skills, and ability to actively identify a local, state, national, or global concern, research the topic, identify a target audience and potential partnerships, form an action plan, and advocate for the issue in an effort to positively affect a policy or law.</a:t>
            </a:r>
          </a:p>
          <a:p>
            <a:r>
              <a:rPr lang="en-US" dirty="0"/>
              <a:t>Level 1, 2, 3 </a:t>
            </a:r>
          </a:p>
          <a:p>
            <a:r>
              <a:rPr lang="en-US" dirty="0"/>
              <a:t>Individual or Team </a:t>
            </a:r>
          </a:p>
          <a:p>
            <a:r>
              <a:rPr lang="en-US" dirty="0"/>
              <a:t>Portfolio</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267FD51F-2EC0-49AA-9E73-AC7AFB0AEEF2}"/>
              </a:ext>
            </a:extLst>
          </p:cNvPr>
          <p:cNvSpPr>
            <a:spLocks noGrp="1"/>
          </p:cNvSpPr>
          <p:nvPr>
            <p:ph sz="half" idx="2"/>
          </p:nvPr>
        </p:nvSpPr>
        <p:spPr/>
        <p:txBody>
          <a:bodyPr>
            <a:normAutofit fontScale="85000" lnSpcReduction="20000"/>
          </a:bodyPr>
          <a:lstStyle/>
          <a:p>
            <a:endParaRPr lang="en-US"/>
          </a:p>
        </p:txBody>
      </p:sp>
    </p:spTree>
    <p:extLst>
      <p:ext uri="{BB962C8B-B14F-4D97-AF65-F5344CB8AC3E}">
        <p14:creationId xmlns:p14="http://schemas.microsoft.com/office/powerpoint/2010/main" val="175118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Repurpose and Redesign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who select a used fashion or home apparel item to recycle into a new product.</a:t>
            </a:r>
          </a:p>
          <a:p>
            <a:r>
              <a:rPr lang="en-US" sz="2400" dirty="0">
                <a:solidFill>
                  <a:srgbClr val="444444"/>
                </a:solidFill>
              </a:rPr>
              <a:t>Levels 1, 2, 3</a:t>
            </a:r>
          </a:p>
          <a:p>
            <a:r>
              <a:rPr lang="en-US" sz="2400" dirty="0">
                <a:solidFill>
                  <a:srgbClr val="444444"/>
                </a:solidFill>
              </a:rPr>
              <a:t>Individual or Team </a:t>
            </a:r>
          </a:p>
          <a:p>
            <a:r>
              <a:rPr lang="en-US" sz="2400" dirty="0">
                <a:solidFill>
                  <a:srgbClr val="444444"/>
                </a:solidFill>
              </a:rPr>
              <a:t>Display (and item)</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ADE2B19A-F4D7-42C7-8B86-76D4E6C4B8D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484400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Say Yes to FCS Education</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85000" lnSpcReduction="20000"/>
          </a:bodyPr>
          <a:lstStyle/>
          <a:p>
            <a:r>
              <a:rPr lang="en-US" dirty="0"/>
              <a:t>Recognizes participants who demonstrate the knowledge and skills needed to explore and experience the career of being a Family and Consumer Sciences educator. Participants must prepare a portfolio, conduct classroom observations, plan and execute a lesson, develop an FCCLA integration plan, and deliver an oral presentation.</a:t>
            </a:r>
          </a:p>
          <a:p>
            <a:r>
              <a:rPr lang="en-US" dirty="0"/>
              <a:t>Level 2, 3 </a:t>
            </a:r>
          </a:p>
          <a:p>
            <a:r>
              <a:rPr lang="en-US" dirty="0"/>
              <a:t>Individual </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5C62EAB4-A1D6-4DB1-81E7-1A4DA8A84A31}"/>
              </a:ext>
            </a:extLst>
          </p:cNvPr>
          <p:cNvSpPr>
            <a:spLocks noGrp="1"/>
          </p:cNvSpPr>
          <p:nvPr>
            <p:ph sz="half" idx="2"/>
          </p:nvPr>
        </p:nvSpPr>
        <p:spPr/>
        <p:txBody>
          <a:bodyPr>
            <a:normAutofit fontScale="85000" lnSpcReduction="20000"/>
          </a:bodyPr>
          <a:lstStyle/>
          <a:p>
            <a:endParaRPr lang="en-US"/>
          </a:p>
        </p:txBody>
      </p:sp>
    </p:spTree>
    <p:extLst>
      <p:ext uri="{BB962C8B-B14F-4D97-AF65-F5344CB8AC3E}">
        <p14:creationId xmlns:p14="http://schemas.microsoft.com/office/powerpoint/2010/main" val="3243628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Sports Nutrition</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 Recognizes participants who use Family and Consumer Sciences skills to plan and develop an individualized nutritional plan to meet the needs of a competitive student athlete in a specific sport.</a:t>
            </a:r>
          </a:p>
          <a:p>
            <a:r>
              <a:rPr lang="en-US" sz="2400" dirty="0">
                <a:solidFill>
                  <a:srgbClr val="444444"/>
                </a:solidFill>
              </a:rPr>
              <a:t>Levels 1, 2, 3</a:t>
            </a:r>
          </a:p>
          <a:p>
            <a:r>
              <a:rPr lang="en-US" sz="2400" dirty="0">
                <a:solidFill>
                  <a:srgbClr val="444444"/>
                </a:solidFill>
              </a:rPr>
              <a:t>Individual or Team</a:t>
            </a:r>
          </a:p>
          <a:p>
            <a:r>
              <a:rPr lang="en-US" sz="2400" dirty="0">
                <a:solidFill>
                  <a:srgbClr val="444444"/>
                </a:solidFill>
              </a:rPr>
              <a:t>File Folder</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22B13CB7-B6A9-4336-BDEE-3EA57BA25D4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44839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Sustainability Challenge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lnSpcReduction="10000"/>
          </a:bodyPr>
          <a:lstStyle/>
          <a:p>
            <a:r>
              <a:rPr lang="en-US" dirty="0"/>
              <a:t>Recognizes participants that address environmental issues (related to those chosen) that adversely impact human health and well-being and who actively empower others to get involved.</a:t>
            </a:r>
          </a:p>
          <a:p>
            <a:r>
              <a:rPr lang="en-US" dirty="0"/>
              <a:t>Levels 1,2, 3 </a:t>
            </a:r>
          </a:p>
          <a:p>
            <a:r>
              <a:rPr lang="en-US" dirty="0"/>
              <a:t>Individual or Team</a:t>
            </a:r>
          </a:p>
          <a:p>
            <a:r>
              <a:rPr lang="en-US" dirty="0"/>
              <a:t>Portfolio </a:t>
            </a:r>
          </a:p>
          <a:p>
            <a:endParaRPr lang="en-US" dirty="0"/>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56C15E7F-7045-4F29-9366-B5801E3C371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90289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Teach and Train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910213"/>
          </a:xfrm>
        </p:spPr>
        <p:txBody>
          <a:bodyPr>
            <a:normAutofit/>
          </a:bodyPr>
          <a:lstStyle/>
          <a:p>
            <a:r>
              <a:rPr lang="en-US" sz="2400" b="0" i="0" dirty="0">
                <a:solidFill>
                  <a:srgbClr val="444444"/>
                </a:solidFill>
                <a:effectLst/>
              </a:rPr>
              <a:t>Recognizes participants who demonstrate their ability to explore and experience the career of teaching or training. Participants must prepare a portfolio of the teaching/training career, prepare and execute a complete lesson/workshop plan and an oral presentation. </a:t>
            </a:r>
          </a:p>
          <a:p>
            <a:r>
              <a:rPr lang="en-US" sz="2400" dirty="0">
                <a:solidFill>
                  <a:srgbClr val="444444"/>
                </a:solidFill>
              </a:rPr>
              <a:t>Levels 1, 2, 3</a:t>
            </a:r>
          </a:p>
          <a:p>
            <a:r>
              <a:rPr lang="en-US" sz="2400" dirty="0">
                <a:solidFill>
                  <a:srgbClr val="444444"/>
                </a:solidFill>
              </a:rPr>
              <a:t>Individual</a:t>
            </a:r>
          </a:p>
          <a:p>
            <a:r>
              <a:rPr lang="en-US" sz="2400" dirty="0">
                <a:solidFill>
                  <a:srgbClr val="444444"/>
                </a:solidFill>
              </a:rPr>
              <a:t>Portfolio</a:t>
            </a:r>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5" name="Content Placeholder 4">
            <a:extLst>
              <a:ext uri="{FF2B5EF4-FFF2-40B4-BE49-F238E27FC236}">
                <a16:creationId xmlns:a16="http://schemas.microsoft.com/office/drawing/2014/main" id="{5ACDBDA0-20F3-4CE2-84E7-2A36ADF91D05}"/>
              </a:ext>
            </a:extLst>
          </p:cNvPr>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1738426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2CA-D591-B948-8C77-0BFC9992AADB}"/>
              </a:ext>
            </a:extLst>
          </p:cNvPr>
          <p:cNvSpPr>
            <a:spLocks noGrp="1"/>
          </p:cNvSpPr>
          <p:nvPr>
            <p:ph type="ctrTitle"/>
          </p:nvPr>
        </p:nvSpPr>
        <p:spPr/>
        <p:txBody>
          <a:bodyPr/>
          <a:lstStyle/>
          <a:p>
            <a:r>
              <a:rPr lang="en-US" dirty="0"/>
              <a:t>Resources</a:t>
            </a:r>
          </a:p>
        </p:txBody>
      </p:sp>
      <p:sp>
        <p:nvSpPr>
          <p:cNvPr id="3" name="Subtitle 2">
            <a:extLst>
              <a:ext uri="{FF2B5EF4-FFF2-40B4-BE49-F238E27FC236}">
                <a16:creationId xmlns:a16="http://schemas.microsoft.com/office/drawing/2014/main" id="{0029F426-5500-D84B-BE39-FE38816DBD4A}"/>
              </a:ext>
            </a:extLst>
          </p:cNvPr>
          <p:cNvSpPr>
            <a:spLocks noGrp="1"/>
          </p:cNvSpPr>
          <p:nvPr>
            <p:ph type="subTitle" idx="1"/>
          </p:nvPr>
        </p:nvSpPr>
        <p:spPr/>
        <p:txBody>
          <a:bodyPr/>
          <a:lstStyle/>
          <a:p>
            <a:r>
              <a:rPr lang="en-US" dirty="0"/>
              <a:t>National and State </a:t>
            </a:r>
          </a:p>
        </p:txBody>
      </p:sp>
      <p:sp>
        <p:nvSpPr>
          <p:cNvPr id="8" name="Rectangle 7">
            <a:extLst>
              <a:ext uri="{FF2B5EF4-FFF2-40B4-BE49-F238E27FC236}">
                <a16:creationId xmlns:a16="http://schemas.microsoft.com/office/drawing/2014/main" id="{391A5B33-36EE-C84B-9FF8-EE06555B72B8}"/>
              </a:ext>
            </a:extLst>
          </p:cNvPr>
          <p:cNvSpPr/>
          <p:nvPr/>
        </p:nvSpPr>
        <p:spPr>
          <a:xfrm>
            <a:off x="0" y="202407"/>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ACE976F-4BC8-F142-B92A-0743B0ADC8FB}"/>
              </a:ext>
            </a:extLst>
          </p:cNvPr>
          <p:cNvPicPr>
            <a:picLocks noChangeAspect="1"/>
          </p:cNvPicPr>
          <p:nvPr/>
        </p:nvPicPr>
        <p:blipFill>
          <a:blip r:embed="rId3"/>
          <a:stretch>
            <a:fillRect/>
          </a:stretch>
        </p:blipFill>
        <p:spPr>
          <a:xfrm>
            <a:off x="317604" y="138166"/>
            <a:ext cx="1923088" cy="1604364"/>
          </a:xfrm>
          <a:prstGeom prst="rect">
            <a:avLst/>
          </a:prstGeom>
        </p:spPr>
      </p:pic>
      <p:sp>
        <p:nvSpPr>
          <p:cNvPr id="11" name="Rectangle 10">
            <a:extLst>
              <a:ext uri="{FF2B5EF4-FFF2-40B4-BE49-F238E27FC236}">
                <a16:creationId xmlns:a16="http://schemas.microsoft.com/office/drawing/2014/main" id="{BFD7B757-60F9-CA46-BC06-4F4D6037AD71}"/>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83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1A5B33-36EE-C84B-9FF8-EE06555B72B8}"/>
              </a:ext>
            </a:extLst>
          </p:cNvPr>
          <p:cNvSpPr/>
          <p:nvPr/>
        </p:nvSpPr>
        <p:spPr>
          <a:xfrm>
            <a:off x="0" y="202407"/>
            <a:ext cx="12192000" cy="47974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B42CA-D591-B948-8C77-0BFC9992AADB}"/>
              </a:ext>
            </a:extLst>
          </p:cNvPr>
          <p:cNvSpPr>
            <a:spLocks noGrp="1"/>
          </p:cNvSpPr>
          <p:nvPr>
            <p:ph type="ctrTitle"/>
          </p:nvPr>
        </p:nvSpPr>
        <p:spPr>
          <a:xfrm>
            <a:off x="1524000" y="4659612"/>
            <a:ext cx="9144000" cy="1472902"/>
          </a:xfrm>
        </p:spPr>
        <p:txBody>
          <a:bodyPr/>
          <a:lstStyle/>
          <a:p>
            <a:r>
              <a:rPr lang="en-US" dirty="0"/>
              <a:t>Quick Term Guide</a:t>
            </a:r>
          </a:p>
        </p:txBody>
      </p:sp>
      <p:sp>
        <p:nvSpPr>
          <p:cNvPr id="3" name="Subtitle 2">
            <a:extLst>
              <a:ext uri="{FF2B5EF4-FFF2-40B4-BE49-F238E27FC236}">
                <a16:creationId xmlns:a16="http://schemas.microsoft.com/office/drawing/2014/main" id="{0029F426-5500-D84B-BE39-FE38816DBD4A}"/>
              </a:ext>
            </a:extLst>
          </p:cNvPr>
          <p:cNvSpPr>
            <a:spLocks noGrp="1"/>
          </p:cNvSpPr>
          <p:nvPr>
            <p:ph type="subTitle" idx="1"/>
          </p:nvPr>
        </p:nvSpPr>
        <p:spPr>
          <a:xfrm>
            <a:off x="1770743" y="571540"/>
            <a:ext cx="9144000" cy="4088072"/>
          </a:xfrm>
        </p:spPr>
        <p:txBody>
          <a:bodyPr>
            <a:normAutofit lnSpcReduction="10000"/>
          </a:bodyPr>
          <a:lstStyle/>
          <a:p>
            <a:r>
              <a:rPr lang="en-US" b="1" dirty="0"/>
              <a:t>“Levels” </a:t>
            </a:r>
            <a:r>
              <a:rPr lang="en-US" dirty="0"/>
              <a:t>– </a:t>
            </a:r>
          </a:p>
          <a:p>
            <a:r>
              <a:rPr lang="en-US" dirty="0"/>
              <a:t>1: Students in grades 7-8; </a:t>
            </a:r>
          </a:p>
          <a:p>
            <a:r>
              <a:rPr lang="en-US" dirty="0"/>
              <a:t>2: Students in grades 9-10; </a:t>
            </a:r>
          </a:p>
          <a:p>
            <a:r>
              <a:rPr lang="en-US" dirty="0"/>
              <a:t>3: Students in grades 11-12</a:t>
            </a:r>
          </a:p>
          <a:p>
            <a:r>
              <a:rPr lang="en-US" b="1" dirty="0"/>
              <a:t>“Individual vs. Team” </a:t>
            </a:r>
            <a:r>
              <a:rPr lang="en-US" dirty="0"/>
              <a:t>– Students must complete the event on their own vs. with up to 2 other student members</a:t>
            </a:r>
          </a:p>
          <a:p>
            <a:r>
              <a:rPr lang="en-US" b="1" dirty="0"/>
              <a:t>“Portfolio vs. Display vs. File Folder ” </a:t>
            </a:r>
            <a:r>
              <a:rPr lang="en-US" dirty="0"/>
              <a:t>– Project will be presented using an official FCCLA binder vs. presented using a single or double ‘science fair’ board, or similar vs. submitting required documents to judges for review, in addition to oral presentation</a:t>
            </a:r>
          </a:p>
        </p:txBody>
      </p:sp>
      <p:pic>
        <p:nvPicPr>
          <p:cNvPr id="10" name="Picture 9">
            <a:extLst>
              <a:ext uri="{FF2B5EF4-FFF2-40B4-BE49-F238E27FC236}">
                <a16:creationId xmlns:a16="http://schemas.microsoft.com/office/drawing/2014/main" id="{BACE976F-4BC8-F142-B92A-0743B0ADC8FB}"/>
              </a:ext>
            </a:extLst>
          </p:cNvPr>
          <p:cNvPicPr>
            <a:picLocks noChangeAspect="1"/>
          </p:cNvPicPr>
          <p:nvPr/>
        </p:nvPicPr>
        <p:blipFill>
          <a:blip r:embed="rId2"/>
          <a:stretch>
            <a:fillRect/>
          </a:stretch>
        </p:blipFill>
        <p:spPr>
          <a:xfrm>
            <a:off x="317604" y="138166"/>
            <a:ext cx="1923088" cy="1604364"/>
          </a:xfrm>
          <a:prstGeom prst="rect">
            <a:avLst/>
          </a:prstGeom>
        </p:spPr>
      </p:pic>
      <p:sp>
        <p:nvSpPr>
          <p:cNvPr id="11" name="Rectangle 10">
            <a:extLst>
              <a:ext uri="{FF2B5EF4-FFF2-40B4-BE49-F238E27FC236}">
                <a16:creationId xmlns:a16="http://schemas.microsoft.com/office/drawing/2014/main" id="{BFD7B757-60F9-CA46-BC06-4F4D6037AD71}"/>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337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Which STAR Event is for You?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a:bodyPr>
          <a:lstStyle/>
          <a:p>
            <a:r>
              <a:rPr lang="en-US" dirty="0"/>
              <a:t>National Survey (SurveyMonkey) </a:t>
            </a:r>
          </a:p>
          <a:p>
            <a:r>
              <a:rPr lang="en-US" dirty="0"/>
              <a:t>Not super useful…</a:t>
            </a:r>
          </a:p>
          <a:p>
            <a:pPr marL="0" indent="0">
              <a:buNone/>
            </a:pPr>
            <a:r>
              <a:rPr lang="en-US" dirty="0">
                <a:hlinkClick r:id="rId3"/>
              </a:rPr>
              <a:t>https://www.surveymonkey.com/r/KDSWGBT</a:t>
            </a:r>
            <a:r>
              <a:rPr lang="en-US" dirty="0"/>
              <a:t> </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4"/>
          <a:stretch>
            <a:fillRect/>
          </a:stretch>
        </p:blipFill>
        <p:spPr>
          <a:xfrm>
            <a:off x="10876920" y="5817462"/>
            <a:ext cx="1185326" cy="988876"/>
          </a:xfrm>
          <a:prstGeom prst="rect">
            <a:avLst/>
          </a:prstGeom>
        </p:spPr>
      </p:pic>
      <p:pic>
        <p:nvPicPr>
          <p:cNvPr id="2" name="Picture 1">
            <a:extLst>
              <a:ext uri="{FF2B5EF4-FFF2-40B4-BE49-F238E27FC236}">
                <a16:creationId xmlns:a16="http://schemas.microsoft.com/office/drawing/2014/main" id="{81A2C835-874C-4B37-AF2C-E90DF1D80AA2}"/>
              </a:ext>
            </a:extLst>
          </p:cNvPr>
          <p:cNvPicPr>
            <a:picLocks noChangeAspect="1"/>
          </p:cNvPicPr>
          <p:nvPr/>
        </p:nvPicPr>
        <p:blipFill>
          <a:blip r:embed="rId5"/>
          <a:stretch>
            <a:fillRect/>
          </a:stretch>
        </p:blipFill>
        <p:spPr>
          <a:xfrm>
            <a:off x="5807282" y="1742138"/>
            <a:ext cx="5662301" cy="2774527"/>
          </a:xfrm>
          <a:prstGeom prst="rect">
            <a:avLst/>
          </a:prstGeom>
        </p:spPr>
      </p:pic>
    </p:spTree>
    <p:extLst>
      <p:ext uri="{BB962C8B-B14F-4D97-AF65-F5344CB8AC3E}">
        <p14:creationId xmlns:p14="http://schemas.microsoft.com/office/powerpoint/2010/main" val="1303352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National YouTube Channel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STAR Event Demo Channel </a:t>
            </a:r>
          </a:p>
          <a:p>
            <a:r>
              <a:rPr lang="en-US" sz="2400" dirty="0">
                <a:solidFill>
                  <a:srgbClr val="444444"/>
                </a:solidFill>
              </a:rPr>
              <a:t>Useful for exposure to events</a:t>
            </a:r>
          </a:p>
          <a:p>
            <a:r>
              <a:rPr lang="en-US" sz="2400" dirty="0">
                <a:solidFill>
                  <a:srgbClr val="444444"/>
                </a:solidFill>
              </a:rPr>
              <a:t>Not always exemplary projects</a:t>
            </a:r>
          </a:p>
          <a:p>
            <a:r>
              <a:rPr lang="en-US" sz="2400" dirty="0">
                <a:solidFill>
                  <a:srgbClr val="444444"/>
                </a:solidFill>
              </a:rPr>
              <a:t>Last updated in 2014</a:t>
            </a:r>
          </a:p>
          <a:p>
            <a:r>
              <a:rPr lang="en-US" sz="2400" dirty="0">
                <a:solidFill>
                  <a:srgbClr val="444444"/>
                </a:solidFill>
              </a:rPr>
              <a:t>Old event names </a:t>
            </a:r>
          </a:p>
          <a:p>
            <a:endParaRPr lang="en-US" sz="2400" dirty="0">
              <a:solidFill>
                <a:srgbClr val="444444"/>
              </a:solidFill>
            </a:endParaRPr>
          </a:p>
          <a:p>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pic>
        <p:nvPicPr>
          <p:cNvPr id="7" name="Content Placeholder 6">
            <a:extLst>
              <a:ext uri="{FF2B5EF4-FFF2-40B4-BE49-F238E27FC236}">
                <a16:creationId xmlns:a16="http://schemas.microsoft.com/office/drawing/2014/main" id="{F80E93A7-DB1F-45DA-AAEE-309DC2157FE0}"/>
              </a:ext>
            </a:extLst>
          </p:cNvPr>
          <p:cNvPicPr>
            <a:picLocks noGrp="1" noChangeAspect="1"/>
          </p:cNvPicPr>
          <p:nvPr>
            <p:ph sz="half" idx="2"/>
          </p:nvPr>
        </p:nvPicPr>
        <p:blipFill>
          <a:blip r:embed="rId4"/>
          <a:stretch>
            <a:fillRect/>
          </a:stretch>
        </p:blipFill>
        <p:spPr>
          <a:xfrm>
            <a:off x="6319325" y="1427660"/>
            <a:ext cx="5181600" cy="3244406"/>
          </a:xfrm>
          <a:prstGeom prst="rect">
            <a:avLst/>
          </a:prstGeom>
        </p:spPr>
      </p:pic>
    </p:spTree>
    <p:extLst>
      <p:ext uri="{BB962C8B-B14F-4D97-AF65-F5344CB8AC3E}">
        <p14:creationId xmlns:p14="http://schemas.microsoft.com/office/powerpoint/2010/main" val="801176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National Competitive Events Guide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a:bodyPr>
          <a:lstStyle/>
          <a:p>
            <a:r>
              <a:rPr lang="en-US" dirty="0"/>
              <a:t>Available in the Advisor Resource Tab </a:t>
            </a:r>
          </a:p>
          <a:p>
            <a:r>
              <a:rPr lang="en-US" dirty="0"/>
              <a:t>Complete guide to events</a:t>
            </a:r>
          </a:p>
          <a:p>
            <a:r>
              <a:rPr lang="en-US" dirty="0"/>
              <a:t>Event specification guides &amp; rubrics </a:t>
            </a:r>
          </a:p>
          <a:p>
            <a:r>
              <a:rPr lang="en-US" dirty="0">
                <a:highlight>
                  <a:srgbClr val="FFFF00"/>
                </a:highlight>
              </a:rPr>
              <a:t>Instructions For Virtual Submission </a:t>
            </a:r>
          </a:p>
          <a:p>
            <a:endParaRPr lang="en-US" dirty="0"/>
          </a:p>
          <a:p>
            <a:endParaRPr lang="en-US" dirty="0"/>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pic>
        <p:nvPicPr>
          <p:cNvPr id="6" name="Picture 5">
            <a:extLst>
              <a:ext uri="{FF2B5EF4-FFF2-40B4-BE49-F238E27FC236}">
                <a16:creationId xmlns:a16="http://schemas.microsoft.com/office/drawing/2014/main" id="{A4A0F980-14D0-430E-A170-98BD4D13C661}"/>
              </a:ext>
            </a:extLst>
          </p:cNvPr>
          <p:cNvPicPr>
            <a:picLocks noChangeAspect="1"/>
          </p:cNvPicPr>
          <p:nvPr/>
        </p:nvPicPr>
        <p:blipFill>
          <a:blip r:embed="rId4"/>
          <a:stretch>
            <a:fillRect/>
          </a:stretch>
        </p:blipFill>
        <p:spPr>
          <a:xfrm>
            <a:off x="6455659" y="1422857"/>
            <a:ext cx="4421261" cy="4251485"/>
          </a:xfrm>
          <a:prstGeom prst="rect">
            <a:avLst/>
          </a:prstGeom>
        </p:spPr>
      </p:pic>
    </p:spTree>
    <p:extLst>
      <p:ext uri="{BB962C8B-B14F-4D97-AF65-F5344CB8AC3E}">
        <p14:creationId xmlns:p14="http://schemas.microsoft.com/office/powerpoint/2010/main" val="138221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State STAR Events Page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446856"/>
            <a:ext cx="5181600" cy="3167638"/>
          </a:xfrm>
        </p:spPr>
        <p:txBody>
          <a:bodyPr>
            <a:normAutofit/>
          </a:bodyPr>
          <a:lstStyle/>
          <a:p>
            <a:r>
              <a:rPr lang="en-US" sz="2400" b="0" i="0" dirty="0">
                <a:solidFill>
                  <a:srgbClr val="444444"/>
                </a:solidFill>
                <a:effectLst/>
              </a:rPr>
              <a:t>Quick guide to events </a:t>
            </a:r>
          </a:p>
          <a:p>
            <a:r>
              <a:rPr lang="en-US" sz="2400" dirty="0">
                <a:solidFill>
                  <a:srgbClr val="444444"/>
                </a:solidFill>
              </a:rPr>
              <a:t>Levels and Team/Individual Info</a:t>
            </a:r>
            <a:endParaRPr lang="en-US" sz="2400" b="0" i="0" dirty="0">
              <a:solidFill>
                <a:srgbClr val="444444"/>
              </a:solidFill>
              <a:effectLst/>
            </a:endParaRPr>
          </a:p>
          <a:p>
            <a:r>
              <a:rPr lang="en-US" sz="2400" dirty="0">
                <a:solidFill>
                  <a:srgbClr val="444444"/>
                </a:solidFill>
                <a:hlinkClick r:id="rId3"/>
              </a:rPr>
              <a:t>https://mtfccla.org/competitive-events/star-events/</a:t>
            </a:r>
            <a:r>
              <a:rPr lang="en-US" sz="2400" dirty="0">
                <a:solidFill>
                  <a:srgbClr val="444444"/>
                </a:solidFill>
              </a:rPr>
              <a:t> </a:t>
            </a:r>
          </a:p>
          <a:p>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4"/>
          <a:stretch>
            <a:fillRect/>
          </a:stretch>
        </p:blipFill>
        <p:spPr>
          <a:xfrm>
            <a:off x="129754" y="5817462"/>
            <a:ext cx="1185326" cy="988876"/>
          </a:xfrm>
          <a:prstGeom prst="rect">
            <a:avLst/>
          </a:prstGeom>
        </p:spPr>
      </p:pic>
      <p:pic>
        <p:nvPicPr>
          <p:cNvPr id="5" name="Content Placeholder 4">
            <a:extLst>
              <a:ext uri="{FF2B5EF4-FFF2-40B4-BE49-F238E27FC236}">
                <a16:creationId xmlns:a16="http://schemas.microsoft.com/office/drawing/2014/main" id="{FEAA442F-AE9F-4DAA-B3FD-1011E7077F34}"/>
              </a:ext>
            </a:extLst>
          </p:cNvPr>
          <p:cNvPicPr>
            <a:picLocks noGrp="1" noChangeAspect="1"/>
          </p:cNvPicPr>
          <p:nvPr>
            <p:ph sz="half" idx="2"/>
          </p:nvPr>
        </p:nvPicPr>
        <p:blipFill>
          <a:blip r:embed="rId5"/>
          <a:stretch>
            <a:fillRect/>
          </a:stretch>
        </p:blipFill>
        <p:spPr>
          <a:xfrm>
            <a:off x="6172202" y="1427660"/>
            <a:ext cx="5181600" cy="3167638"/>
          </a:xfrm>
          <a:prstGeom prst="rect">
            <a:avLst/>
          </a:prstGeom>
        </p:spPr>
      </p:pic>
    </p:spTree>
    <p:extLst>
      <p:ext uri="{BB962C8B-B14F-4D97-AF65-F5344CB8AC3E}">
        <p14:creationId xmlns:p14="http://schemas.microsoft.com/office/powerpoint/2010/main" val="712057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Montana Advisor Resource Guide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a:bodyPr>
          <a:lstStyle/>
          <a:p>
            <a:r>
              <a:rPr lang="en-US" dirty="0"/>
              <a:t>Coming Soon!</a:t>
            </a:r>
          </a:p>
          <a:p>
            <a:r>
              <a:rPr lang="en-US" dirty="0"/>
              <a:t>Updated Competitive Events Information Section </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pic>
        <p:nvPicPr>
          <p:cNvPr id="7" name="Picture 6">
            <a:extLst>
              <a:ext uri="{FF2B5EF4-FFF2-40B4-BE49-F238E27FC236}">
                <a16:creationId xmlns:a16="http://schemas.microsoft.com/office/drawing/2014/main" id="{130BBC92-DBD8-4312-B41F-50C03D4F9ECF}"/>
              </a:ext>
            </a:extLst>
          </p:cNvPr>
          <p:cNvPicPr>
            <a:picLocks noChangeAspect="1"/>
          </p:cNvPicPr>
          <p:nvPr/>
        </p:nvPicPr>
        <p:blipFill>
          <a:blip r:embed="rId4"/>
          <a:stretch>
            <a:fillRect/>
          </a:stretch>
        </p:blipFill>
        <p:spPr>
          <a:xfrm>
            <a:off x="6476574" y="1527309"/>
            <a:ext cx="4877226" cy="4084677"/>
          </a:xfrm>
          <a:prstGeom prst="rect">
            <a:avLst/>
          </a:prstGeom>
        </p:spPr>
      </p:pic>
    </p:spTree>
    <p:extLst>
      <p:ext uri="{BB962C8B-B14F-4D97-AF65-F5344CB8AC3E}">
        <p14:creationId xmlns:p14="http://schemas.microsoft.com/office/powerpoint/2010/main" val="175180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049827E1-AFAF-4410-AB7A-9E7D5E7E0810}"/>
              </a:ext>
            </a:extLst>
          </p:cNvPr>
          <p:cNvPicPr>
            <a:picLocks noChangeAspect="1"/>
          </p:cNvPicPr>
          <p:nvPr/>
        </p:nvPicPr>
        <p:blipFill>
          <a:blip r:embed="rId2"/>
          <a:stretch>
            <a:fillRect/>
          </a:stretch>
        </p:blipFill>
        <p:spPr>
          <a:xfrm>
            <a:off x="3132667" y="643467"/>
            <a:ext cx="5926666" cy="5571066"/>
          </a:xfrm>
          <a:prstGeom prst="rect">
            <a:avLst/>
          </a:prstGeom>
        </p:spPr>
      </p:pic>
    </p:spTree>
    <p:extLst>
      <p:ext uri="{BB962C8B-B14F-4D97-AF65-F5344CB8AC3E}">
        <p14:creationId xmlns:p14="http://schemas.microsoft.com/office/powerpoint/2010/main" val="4004180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Reach Out! </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dirty="0">
                <a:solidFill>
                  <a:srgbClr val="444444"/>
                </a:solidFill>
              </a:rPr>
              <a:t>Advisors across the state</a:t>
            </a:r>
          </a:p>
          <a:p>
            <a:r>
              <a:rPr lang="en-US" sz="2400" dirty="0">
                <a:solidFill>
                  <a:srgbClr val="444444"/>
                </a:solidFill>
              </a:rPr>
              <a:t>District meeting presentations</a:t>
            </a:r>
          </a:p>
          <a:p>
            <a:r>
              <a:rPr lang="en-US" sz="2400" dirty="0">
                <a:solidFill>
                  <a:srgbClr val="444444"/>
                </a:solidFill>
              </a:rPr>
              <a:t>Advisor and student judging </a:t>
            </a:r>
          </a:p>
          <a:p>
            <a:endParaRPr lang="en-US" sz="2400" dirty="0">
              <a:solidFill>
                <a:srgbClr val="444444"/>
              </a:solidFill>
            </a:endParaRPr>
          </a:p>
          <a:p>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pic>
        <p:nvPicPr>
          <p:cNvPr id="10" name="Content Placeholder 9" descr="Map&#10;&#10;Description automatically generated">
            <a:extLst>
              <a:ext uri="{FF2B5EF4-FFF2-40B4-BE49-F238E27FC236}">
                <a16:creationId xmlns:a16="http://schemas.microsoft.com/office/drawing/2014/main" id="{CE3B8405-D868-40F0-AF6B-1069ECEF5F3D}"/>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5751563" y="2082799"/>
            <a:ext cx="6140683" cy="3607745"/>
          </a:xfrm>
        </p:spPr>
      </p:pic>
    </p:spTree>
    <p:extLst>
      <p:ext uri="{BB962C8B-B14F-4D97-AF65-F5344CB8AC3E}">
        <p14:creationId xmlns:p14="http://schemas.microsoft.com/office/powerpoint/2010/main" val="85994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1A5B33-36EE-C84B-9FF8-EE06555B72B8}"/>
              </a:ext>
            </a:extLst>
          </p:cNvPr>
          <p:cNvSpPr/>
          <p:nvPr/>
        </p:nvSpPr>
        <p:spPr>
          <a:xfrm>
            <a:off x="0" y="202407"/>
            <a:ext cx="12192000" cy="47974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B42CA-D591-B948-8C77-0BFC9992AADB}"/>
              </a:ext>
            </a:extLst>
          </p:cNvPr>
          <p:cNvSpPr>
            <a:spLocks noGrp="1"/>
          </p:cNvSpPr>
          <p:nvPr>
            <p:ph type="ctrTitle"/>
          </p:nvPr>
        </p:nvSpPr>
        <p:spPr>
          <a:xfrm>
            <a:off x="1524000" y="4659612"/>
            <a:ext cx="9144000" cy="1472902"/>
          </a:xfrm>
        </p:spPr>
        <p:txBody>
          <a:bodyPr/>
          <a:lstStyle/>
          <a:p>
            <a:r>
              <a:rPr lang="en-US" dirty="0"/>
              <a:t>Questions? </a:t>
            </a:r>
          </a:p>
        </p:txBody>
      </p:sp>
      <p:pic>
        <p:nvPicPr>
          <p:cNvPr id="10" name="Picture 9">
            <a:extLst>
              <a:ext uri="{FF2B5EF4-FFF2-40B4-BE49-F238E27FC236}">
                <a16:creationId xmlns:a16="http://schemas.microsoft.com/office/drawing/2014/main" id="{BACE976F-4BC8-F142-B92A-0743B0ADC8FB}"/>
              </a:ext>
            </a:extLst>
          </p:cNvPr>
          <p:cNvPicPr>
            <a:picLocks noChangeAspect="1"/>
          </p:cNvPicPr>
          <p:nvPr/>
        </p:nvPicPr>
        <p:blipFill>
          <a:blip r:embed="rId2"/>
          <a:stretch>
            <a:fillRect/>
          </a:stretch>
        </p:blipFill>
        <p:spPr>
          <a:xfrm>
            <a:off x="317604" y="138166"/>
            <a:ext cx="1923088" cy="1604364"/>
          </a:xfrm>
          <a:prstGeom prst="rect">
            <a:avLst/>
          </a:prstGeom>
        </p:spPr>
      </p:pic>
      <p:sp>
        <p:nvSpPr>
          <p:cNvPr id="11" name="Rectangle 10">
            <a:extLst>
              <a:ext uri="{FF2B5EF4-FFF2-40B4-BE49-F238E27FC236}">
                <a16:creationId xmlns:a16="http://schemas.microsoft.com/office/drawing/2014/main" id="{BFD7B757-60F9-CA46-BC06-4F4D6037AD71}"/>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84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Baking &amp; Pastry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a:xfrm>
            <a:off x="838200" y="1524000"/>
            <a:ext cx="5181600" cy="4351338"/>
          </a:xfrm>
        </p:spPr>
        <p:txBody>
          <a:bodyPr>
            <a:normAutofit fontScale="77500" lnSpcReduction="20000"/>
          </a:bodyPr>
          <a:lstStyle/>
          <a:p>
            <a:r>
              <a:rPr lang="en-US" dirty="0"/>
              <a:t>Recognizes participants enrolled in a Family and Consumer Sciences culinary arts </a:t>
            </a:r>
            <a:r>
              <a:rPr lang="en-US" u="sng" dirty="0"/>
              <a:t>industry training program</a:t>
            </a:r>
            <a:r>
              <a:rPr lang="en-US" dirty="0"/>
              <a:t> for their ability to demonstrate their baking and pastry skills through the preparation of a quick bread, choux pastry, cookie, and shaped yeast bread. Participants must develop a plan for the time allotted, prepare menu items given to them at the time of the event, and present prepared items to evaluators.</a:t>
            </a:r>
          </a:p>
          <a:p>
            <a:r>
              <a:rPr lang="en-US" dirty="0"/>
              <a:t>Level 3 </a:t>
            </a:r>
          </a:p>
          <a:p>
            <a:r>
              <a:rPr lang="en-US" b="1" dirty="0">
                <a:highlight>
                  <a:srgbClr val="FFFF00"/>
                </a:highlight>
              </a:rPr>
              <a:t>Individual</a:t>
            </a:r>
            <a:r>
              <a:rPr lang="en-US" dirty="0"/>
              <a:t> </a:t>
            </a:r>
          </a:p>
        </p:txBody>
      </p:sp>
      <p:pic>
        <p:nvPicPr>
          <p:cNvPr id="8" name="Content Placeholder 7">
            <a:extLst>
              <a:ext uri="{FF2B5EF4-FFF2-40B4-BE49-F238E27FC236}">
                <a16:creationId xmlns:a16="http://schemas.microsoft.com/office/drawing/2014/main" id="{421931A7-9DA8-463A-8821-EAB73DBE787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8000" y="1524000"/>
            <a:ext cx="3810000" cy="3810000"/>
          </a:xfrm>
        </p:spPr>
      </p:pic>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5"/>
          <a:stretch>
            <a:fillRect/>
          </a:stretch>
        </p:blipFill>
        <p:spPr>
          <a:xfrm>
            <a:off x="10876920" y="5817462"/>
            <a:ext cx="1185326" cy="988876"/>
          </a:xfrm>
          <a:prstGeom prst="rect">
            <a:avLst/>
          </a:prstGeom>
        </p:spPr>
      </p:pic>
    </p:spTree>
    <p:extLst>
      <p:ext uri="{BB962C8B-B14F-4D97-AF65-F5344CB8AC3E}">
        <p14:creationId xmlns:p14="http://schemas.microsoft.com/office/powerpoint/2010/main" val="5511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Career Investigation</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a:bodyPr>
          <a:lstStyle/>
          <a:p>
            <a:r>
              <a:rPr lang="en-US" sz="2400" b="0" i="0" dirty="0">
                <a:solidFill>
                  <a:srgbClr val="444444"/>
                </a:solidFill>
                <a:effectLst/>
              </a:rPr>
              <a:t>Recognizes participants for their ability to perform self-assessments, research and explore a career, set career goals, create a plan for achieving goals, and describe the relationship of Family and Consumer Sciences coursework to the selected career.</a:t>
            </a:r>
          </a:p>
          <a:p>
            <a:r>
              <a:rPr lang="en-US" sz="2400" dirty="0">
                <a:solidFill>
                  <a:srgbClr val="444444"/>
                </a:solidFill>
              </a:rPr>
              <a:t>Levels 1, 2, 3</a:t>
            </a:r>
          </a:p>
          <a:p>
            <a:r>
              <a:rPr lang="en-US" sz="2400" dirty="0">
                <a:solidFill>
                  <a:srgbClr val="444444"/>
                </a:solidFill>
              </a:rPr>
              <a:t>Individual</a:t>
            </a:r>
          </a:p>
          <a:p>
            <a:r>
              <a:rPr lang="en-US" sz="2400" dirty="0">
                <a:solidFill>
                  <a:srgbClr val="444444"/>
                </a:solidFill>
              </a:rPr>
              <a:t>Portfolio</a:t>
            </a:r>
            <a:endParaRPr lang="en-US" sz="2400" dirty="0"/>
          </a:p>
        </p:txBody>
      </p:sp>
      <p:pic>
        <p:nvPicPr>
          <p:cNvPr id="12" name="Content Placeholder 11" descr="Police car on the street">
            <a:extLst>
              <a:ext uri="{FF2B5EF4-FFF2-40B4-BE49-F238E27FC236}">
                <a16:creationId xmlns:a16="http://schemas.microsoft.com/office/drawing/2014/main" id="{B0ACC6F3-F24B-407C-A090-974F338DE251}"/>
              </a:ext>
            </a:extLst>
          </p:cNvPr>
          <p:cNvPicPr>
            <a:picLocks noGrp="1" noChangeAspect="1"/>
          </p:cNvPicPr>
          <p:nvPr>
            <p:ph sz="half" idx="2"/>
          </p:nvPr>
        </p:nvPicPr>
        <p:blipFill>
          <a:blip r:embed="rId3"/>
          <a:stretch>
            <a:fillRect/>
          </a:stretch>
        </p:blipFill>
        <p:spPr>
          <a:xfrm>
            <a:off x="6172202" y="2159157"/>
            <a:ext cx="4528971" cy="3018576"/>
          </a:xfrm>
        </p:spPr>
      </p:pic>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4"/>
          <a:stretch>
            <a:fillRect/>
          </a:stretch>
        </p:blipFill>
        <p:spPr>
          <a:xfrm>
            <a:off x="129754" y="5817462"/>
            <a:ext cx="1185326" cy="988876"/>
          </a:xfrm>
          <a:prstGeom prst="rect">
            <a:avLst/>
          </a:prstGeom>
        </p:spPr>
      </p:pic>
      <p:pic>
        <p:nvPicPr>
          <p:cNvPr id="14" name="Picture 13" descr="Researcher examining growth in a petrie dish">
            <a:extLst>
              <a:ext uri="{FF2B5EF4-FFF2-40B4-BE49-F238E27FC236}">
                <a16:creationId xmlns:a16="http://schemas.microsoft.com/office/drawing/2014/main" id="{39DB8DC2-4D41-4BA4-923D-C846020EFF79}"/>
              </a:ext>
            </a:extLst>
          </p:cNvPr>
          <p:cNvPicPr>
            <a:picLocks noChangeAspect="1"/>
          </p:cNvPicPr>
          <p:nvPr/>
        </p:nvPicPr>
        <p:blipFill>
          <a:blip r:embed="rId5"/>
          <a:stretch>
            <a:fillRect/>
          </a:stretch>
        </p:blipFill>
        <p:spPr>
          <a:xfrm>
            <a:off x="7898484" y="48015"/>
            <a:ext cx="4260343" cy="2843696"/>
          </a:xfrm>
          <a:prstGeom prst="rect">
            <a:avLst/>
          </a:prstGeom>
        </p:spPr>
      </p:pic>
      <p:sp>
        <p:nvSpPr>
          <p:cNvPr id="2" name="TextBox 1">
            <a:extLst>
              <a:ext uri="{FF2B5EF4-FFF2-40B4-BE49-F238E27FC236}">
                <a16:creationId xmlns:a16="http://schemas.microsoft.com/office/drawing/2014/main" id="{EFD51A7B-8BFB-400D-A51E-FECD0B819449}"/>
              </a:ext>
            </a:extLst>
          </p:cNvPr>
          <p:cNvSpPr txBox="1"/>
          <p:nvPr/>
        </p:nvSpPr>
        <p:spPr>
          <a:xfrm>
            <a:off x="6172202" y="5177733"/>
            <a:ext cx="5475847" cy="369332"/>
          </a:xfrm>
          <a:prstGeom prst="rect">
            <a:avLst/>
          </a:prstGeom>
          <a:noFill/>
        </p:spPr>
        <p:txBody>
          <a:bodyPr wrap="square" rtlCol="0">
            <a:spAutoFit/>
          </a:bodyPr>
          <a:lstStyle/>
          <a:p>
            <a:pPr marL="285750" indent="-285750">
              <a:buFont typeface="Arial" panose="020B0604020202020204" pitchFamily="34" charset="0"/>
              <a:buChar char="•"/>
            </a:pPr>
            <a:r>
              <a:rPr lang="en-US" dirty="0"/>
              <a:t>Examples: Biochemistry, Police Officer</a:t>
            </a:r>
          </a:p>
        </p:txBody>
      </p:sp>
    </p:spTree>
    <p:extLst>
      <p:ext uri="{BB962C8B-B14F-4D97-AF65-F5344CB8AC3E}">
        <p14:creationId xmlns:p14="http://schemas.microsoft.com/office/powerpoint/2010/main" val="63389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Chapter in Review Display AND Portfolio</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92500" lnSpcReduction="10000"/>
          </a:bodyPr>
          <a:lstStyle/>
          <a:p>
            <a:r>
              <a:rPr lang="en-US" dirty="0"/>
              <a:t>Recognizes chapters that develop and implement a well-balanced program of work and promote FCCLA and Family and Consumer Sciences and/or related occupations and skills to the community.</a:t>
            </a:r>
          </a:p>
          <a:p>
            <a:r>
              <a:rPr lang="en-US" dirty="0"/>
              <a:t>Levels 1, 2, 3</a:t>
            </a:r>
          </a:p>
          <a:p>
            <a:r>
              <a:rPr lang="en-US" dirty="0"/>
              <a:t>Team</a:t>
            </a:r>
          </a:p>
          <a:p>
            <a:r>
              <a:rPr lang="en-US" dirty="0"/>
              <a:t>Display or Portfolio – Separate Events </a:t>
            </a:r>
          </a:p>
        </p:txBody>
      </p:sp>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3"/>
          <a:stretch>
            <a:fillRect/>
          </a:stretch>
        </p:blipFill>
        <p:spPr>
          <a:xfrm>
            <a:off x="10876920" y="5817462"/>
            <a:ext cx="1185326" cy="988876"/>
          </a:xfrm>
          <a:prstGeom prst="rect">
            <a:avLst/>
          </a:prstGeom>
        </p:spPr>
      </p:pic>
      <p:sp>
        <p:nvSpPr>
          <p:cNvPr id="6" name="Content Placeholder 5">
            <a:extLst>
              <a:ext uri="{FF2B5EF4-FFF2-40B4-BE49-F238E27FC236}">
                <a16:creationId xmlns:a16="http://schemas.microsoft.com/office/drawing/2014/main" id="{DB99B10D-F64D-4C2D-A3A1-B152F738A04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0234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6F3824-1993-448D-A20B-D6937930EE30}"/>
              </a:ext>
            </a:extLst>
          </p:cNvPr>
          <p:cNvSpPr>
            <a:spLocks noGrp="1"/>
          </p:cNvSpPr>
          <p:nvPr>
            <p:ph type="title"/>
          </p:nvPr>
        </p:nvSpPr>
        <p:spPr>
          <a:xfrm>
            <a:off x="838200" y="102097"/>
            <a:ext cx="10515600" cy="1325563"/>
          </a:xfrm>
        </p:spPr>
        <p:txBody>
          <a:bodyPr/>
          <a:lstStyle/>
          <a:p>
            <a:r>
              <a:rPr lang="en-US" dirty="0"/>
              <a:t>Chapter Service Project Display AND Portfolio</a:t>
            </a:r>
          </a:p>
        </p:txBody>
      </p:sp>
      <p:sp>
        <p:nvSpPr>
          <p:cNvPr id="9" name="Content Placeholder 8">
            <a:extLst>
              <a:ext uri="{FF2B5EF4-FFF2-40B4-BE49-F238E27FC236}">
                <a16:creationId xmlns:a16="http://schemas.microsoft.com/office/drawing/2014/main" id="{3824BDF3-07A5-40AB-BC17-E4045A7BBF3D}"/>
              </a:ext>
            </a:extLst>
          </p:cNvPr>
          <p:cNvSpPr>
            <a:spLocks noGrp="1"/>
          </p:cNvSpPr>
          <p:nvPr>
            <p:ph sz="half" idx="1"/>
          </p:nvPr>
        </p:nvSpPr>
        <p:spPr>
          <a:xfrm>
            <a:off x="838200" y="1167455"/>
            <a:ext cx="5181600" cy="4650007"/>
          </a:xfrm>
        </p:spPr>
        <p:txBody>
          <a:bodyPr>
            <a:normAutofit lnSpcReduction="10000"/>
          </a:bodyPr>
          <a:lstStyle/>
          <a:p>
            <a:r>
              <a:rPr lang="en-US" sz="2400" b="0" i="0" dirty="0">
                <a:solidFill>
                  <a:srgbClr val="444444"/>
                </a:solidFill>
                <a:effectLst/>
              </a:rPr>
              <a:t>Recognizes chapters that develop and implement an in-depth service project that makes a worthwhile contribution to families, schools, and communities. Students must use Family and Consumer Sciences content and skills to address and take action on a community need.</a:t>
            </a:r>
          </a:p>
          <a:p>
            <a:r>
              <a:rPr lang="en-US" sz="2400" dirty="0">
                <a:solidFill>
                  <a:srgbClr val="444444"/>
                </a:solidFill>
              </a:rPr>
              <a:t>Levels 1, 2, 3</a:t>
            </a:r>
          </a:p>
          <a:p>
            <a:r>
              <a:rPr lang="en-US" sz="2400" dirty="0">
                <a:solidFill>
                  <a:srgbClr val="444444"/>
                </a:solidFill>
              </a:rPr>
              <a:t>Team</a:t>
            </a:r>
          </a:p>
          <a:p>
            <a:r>
              <a:rPr lang="en-US" sz="2400" dirty="0"/>
              <a:t>Display or Portfolio – Separate Events </a:t>
            </a:r>
          </a:p>
          <a:p>
            <a:endParaRPr lang="en-US" sz="2400" dirty="0"/>
          </a:p>
        </p:txBody>
      </p:sp>
      <p:sp>
        <p:nvSpPr>
          <p:cNvPr id="4" name="Rectangle 3">
            <a:extLst>
              <a:ext uri="{FF2B5EF4-FFF2-40B4-BE49-F238E27FC236}">
                <a16:creationId xmlns:a16="http://schemas.microsoft.com/office/drawing/2014/main" id="{253AB44B-B390-5149-B66B-2E49718A957D}"/>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141DE2-B721-6942-B8B6-B462BAF5A25A}"/>
              </a:ext>
            </a:extLst>
          </p:cNvPr>
          <p:cNvPicPr>
            <a:picLocks noChangeAspect="1"/>
          </p:cNvPicPr>
          <p:nvPr/>
        </p:nvPicPr>
        <p:blipFill>
          <a:blip r:embed="rId3"/>
          <a:stretch>
            <a:fillRect/>
          </a:stretch>
        </p:blipFill>
        <p:spPr>
          <a:xfrm>
            <a:off x="129754" y="5817462"/>
            <a:ext cx="1185326" cy="988876"/>
          </a:xfrm>
          <a:prstGeom prst="rect">
            <a:avLst/>
          </a:prstGeom>
        </p:spPr>
      </p:pic>
      <p:sp>
        <p:nvSpPr>
          <p:cNvPr id="2" name="TextBox 1">
            <a:extLst>
              <a:ext uri="{FF2B5EF4-FFF2-40B4-BE49-F238E27FC236}">
                <a16:creationId xmlns:a16="http://schemas.microsoft.com/office/drawing/2014/main" id="{EFD51A7B-8BFB-400D-A51E-FECD0B819449}"/>
              </a:ext>
            </a:extLst>
          </p:cNvPr>
          <p:cNvSpPr txBox="1"/>
          <p:nvPr/>
        </p:nvSpPr>
        <p:spPr>
          <a:xfrm>
            <a:off x="6172202" y="5177733"/>
            <a:ext cx="5475847" cy="369332"/>
          </a:xfrm>
          <a:prstGeom prst="rect">
            <a:avLst/>
          </a:prstGeom>
          <a:noFill/>
        </p:spPr>
        <p:txBody>
          <a:bodyPr wrap="square" rtlCol="0">
            <a:spAutoFit/>
          </a:bodyPr>
          <a:lstStyle/>
          <a:p>
            <a:pPr marL="285750" indent="-285750">
              <a:buFont typeface="Arial" panose="020B0604020202020204" pitchFamily="34" charset="0"/>
              <a:buChar char="•"/>
            </a:pPr>
            <a:r>
              <a:rPr lang="en-US" dirty="0"/>
              <a:t>Examples: Biochemistry, Police Officer</a:t>
            </a:r>
          </a:p>
        </p:txBody>
      </p:sp>
      <p:sp>
        <p:nvSpPr>
          <p:cNvPr id="5" name="Content Placeholder 4">
            <a:extLst>
              <a:ext uri="{FF2B5EF4-FFF2-40B4-BE49-F238E27FC236}">
                <a16:creationId xmlns:a16="http://schemas.microsoft.com/office/drawing/2014/main" id="{D7DF3842-BD56-4580-B207-A9CF0545EF0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3352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E2DDF-8AA2-4A7D-96FC-DB5BB067CADE}"/>
              </a:ext>
            </a:extLst>
          </p:cNvPr>
          <p:cNvSpPr>
            <a:spLocks noGrp="1"/>
          </p:cNvSpPr>
          <p:nvPr>
            <p:ph type="title"/>
          </p:nvPr>
        </p:nvSpPr>
        <p:spPr/>
        <p:txBody>
          <a:bodyPr/>
          <a:lstStyle/>
          <a:p>
            <a:r>
              <a:rPr lang="en-US" dirty="0"/>
              <a:t>Culinary Arts </a:t>
            </a:r>
          </a:p>
        </p:txBody>
      </p:sp>
      <p:sp>
        <p:nvSpPr>
          <p:cNvPr id="5" name="Content Placeholder 4">
            <a:extLst>
              <a:ext uri="{FF2B5EF4-FFF2-40B4-BE49-F238E27FC236}">
                <a16:creationId xmlns:a16="http://schemas.microsoft.com/office/drawing/2014/main" id="{ACFA05D9-E7F2-4438-8CFE-A3230C319766}"/>
              </a:ext>
            </a:extLst>
          </p:cNvPr>
          <p:cNvSpPr>
            <a:spLocks noGrp="1"/>
          </p:cNvSpPr>
          <p:nvPr>
            <p:ph sz="half" idx="1"/>
          </p:nvPr>
        </p:nvSpPr>
        <p:spPr/>
        <p:txBody>
          <a:bodyPr>
            <a:normAutofit fontScale="85000" lnSpcReduction="20000"/>
          </a:bodyPr>
          <a:lstStyle/>
          <a:p>
            <a:r>
              <a:rPr lang="en-US" dirty="0"/>
              <a:t>Recognizes participants enrolled in a Family and Consumer Sciences culinary arts </a:t>
            </a:r>
            <a:r>
              <a:rPr lang="en-US" u="sng" dirty="0"/>
              <a:t>industry training program </a:t>
            </a:r>
            <a:r>
              <a:rPr lang="en-US" dirty="0"/>
              <a:t>for their ability to produce a quality meal using industrial culinary arts/food service techniques and equipment. Participants must develop a plan for the time allotted, prepare menu items given to them at the time of the event, and present prepared items to evaluators.</a:t>
            </a:r>
          </a:p>
          <a:p>
            <a:r>
              <a:rPr lang="en-US" dirty="0"/>
              <a:t>Level 3 </a:t>
            </a:r>
          </a:p>
          <a:p>
            <a:r>
              <a:rPr lang="en-US" b="1" dirty="0">
                <a:highlight>
                  <a:srgbClr val="FFFF00"/>
                </a:highlight>
              </a:rPr>
              <a:t>Individual</a:t>
            </a:r>
            <a:r>
              <a:rPr lang="en-US" dirty="0"/>
              <a:t> </a:t>
            </a:r>
          </a:p>
        </p:txBody>
      </p:sp>
      <p:pic>
        <p:nvPicPr>
          <p:cNvPr id="8" name="Content Placeholder 7">
            <a:extLst>
              <a:ext uri="{FF2B5EF4-FFF2-40B4-BE49-F238E27FC236}">
                <a16:creationId xmlns:a16="http://schemas.microsoft.com/office/drawing/2014/main" id="{421931A7-9DA8-463A-8821-EAB73DBE787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8000" y="1524000"/>
            <a:ext cx="3810000" cy="3810000"/>
          </a:xfrm>
        </p:spPr>
      </p:pic>
      <p:sp>
        <p:nvSpPr>
          <p:cNvPr id="4" name="Rectangle 3">
            <a:extLst>
              <a:ext uri="{FF2B5EF4-FFF2-40B4-BE49-F238E27FC236}">
                <a16:creationId xmlns:a16="http://schemas.microsoft.com/office/drawing/2014/main" id="{6F616BDE-3E13-624C-A378-2C651B0582FF}"/>
              </a:ext>
            </a:extLst>
          </p:cNvPr>
          <p:cNvSpPr/>
          <p:nvPr/>
        </p:nvSpPr>
        <p:spPr>
          <a:xfrm>
            <a:off x="0" y="6228413"/>
            <a:ext cx="12192000" cy="42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1A0383-CE2D-E94E-B6B0-1EDAD4610F0A}"/>
              </a:ext>
            </a:extLst>
          </p:cNvPr>
          <p:cNvPicPr>
            <a:picLocks noChangeAspect="1"/>
          </p:cNvPicPr>
          <p:nvPr/>
        </p:nvPicPr>
        <p:blipFill>
          <a:blip r:embed="rId5"/>
          <a:stretch>
            <a:fillRect/>
          </a:stretch>
        </p:blipFill>
        <p:spPr>
          <a:xfrm>
            <a:off x="10876920" y="5817462"/>
            <a:ext cx="1185326" cy="988876"/>
          </a:xfrm>
          <a:prstGeom prst="rect">
            <a:avLst/>
          </a:prstGeom>
        </p:spPr>
      </p:pic>
    </p:spTree>
    <p:extLst>
      <p:ext uri="{BB962C8B-B14F-4D97-AF65-F5344CB8AC3E}">
        <p14:creationId xmlns:p14="http://schemas.microsoft.com/office/powerpoint/2010/main" val="3825427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CCLA">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2390</Words>
  <Application>Microsoft Office PowerPoint</Application>
  <PresentationFormat>Widescreen</PresentationFormat>
  <Paragraphs>324</Paragraphs>
  <Slides>47</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Century Gothic</vt:lpstr>
      <vt:lpstr>Mistral</vt:lpstr>
      <vt:lpstr>Office Theme</vt:lpstr>
      <vt:lpstr>Competitive Events CRASH COURSE</vt:lpstr>
      <vt:lpstr>Goals for Today </vt:lpstr>
      <vt:lpstr>PowerPoint Presentation</vt:lpstr>
      <vt:lpstr>Quick Term Guide</vt:lpstr>
      <vt:lpstr>Baking &amp; Pastry </vt:lpstr>
      <vt:lpstr>Career Investigation</vt:lpstr>
      <vt:lpstr>Chapter in Review Display AND Portfolio</vt:lpstr>
      <vt:lpstr>Chapter Service Project Display AND Portfolio</vt:lpstr>
      <vt:lpstr>Culinary Arts </vt:lpstr>
      <vt:lpstr>Industry Training Program</vt:lpstr>
      <vt:lpstr>Culinary Math Management</vt:lpstr>
      <vt:lpstr>Digital Stories for Change </vt:lpstr>
      <vt:lpstr>Early Childhood Education </vt:lpstr>
      <vt:lpstr>Entrepreneurship</vt:lpstr>
      <vt:lpstr>Event Management </vt:lpstr>
      <vt:lpstr>Fashion Construction </vt:lpstr>
      <vt:lpstr>Fashion Design </vt:lpstr>
      <vt:lpstr>FCCLA Chapter Website </vt:lpstr>
      <vt:lpstr>Focus on Children </vt:lpstr>
      <vt:lpstr>Food Innovations</vt:lpstr>
      <vt:lpstr>PowerPoint Presentation</vt:lpstr>
      <vt:lpstr>Hospitality, Tourism, and Recreation</vt:lpstr>
      <vt:lpstr>Instructional Video Design </vt:lpstr>
      <vt:lpstr>Interior Design </vt:lpstr>
      <vt:lpstr>Interpersonal Communication </vt:lpstr>
      <vt:lpstr>Job Interview </vt:lpstr>
      <vt:lpstr>Leadership </vt:lpstr>
      <vt:lpstr>National Programs in Action</vt:lpstr>
      <vt:lpstr>Nutrition and Wellness</vt:lpstr>
      <vt:lpstr>Parliamentary Procedure</vt:lpstr>
      <vt:lpstr>Professional Presentation</vt:lpstr>
      <vt:lpstr>Promote and Publicize FCCLA!</vt:lpstr>
      <vt:lpstr>Public Policy Advocate</vt:lpstr>
      <vt:lpstr>Repurpose and Redesign </vt:lpstr>
      <vt:lpstr>Say Yes to FCS Education</vt:lpstr>
      <vt:lpstr>Sports Nutrition</vt:lpstr>
      <vt:lpstr>Sustainability Challenge </vt:lpstr>
      <vt:lpstr>Teach and Train </vt:lpstr>
      <vt:lpstr>Resources</vt:lpstr>
      <vt:lpstr>Which STAR Event is for You? </vt:lpstr>
      <vt:lpstr>National YouTube Channel </vt:lpstr>
      <vt:lpstr>National Competitive Events Guide </vt:lpstr>
      <vt:lpstr>State STAR Events Page </vt:lpstr>
      <vt:lpstr>Montana Advisor Resource Guide </vt:lpstr>
      <vt:lpstr>PowerPoint Presentation</vt:lpstr>
      <vt:lpstr>Reach Out!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Events Primer</dc:title>
  <dc:creator>Jamie Diehl</dc:creator>
  <cp:lastModifiedBy>Jamie Diehl</cp:lastModifiedBy>
  <cp:revision>14</cp:revision>
  <dcterms:created xsi:type="dcterms:W3CDTF">2020-10-24T12:25:49Z</dcterms:created>
  <dcterms:modified xsi:type="dcterms:W3CDTF">2020-10-26T23:21:51Z</dcterms:modified>
</cp:coreProperties>
</file>